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08" r:id="rId5"/>
    <p:sldId id="312" r:id="rId6"/>
    <p:sldId id="323" r:id="rId7"/>
    <p:sldId id="339" r:id="rId8"/>
    <p:sldId id="326" r:id="rId9"/>
    <p:sldId id="338" r:id="rId10"/>
    <p:sldId id="345" r:id="rId11"/>
    <p:sldId id="340" r:id="rId12"/>
    <p:sldId id="342" r:id="rId13"/>
    <p:sldId id="343" r:id="rId14"/>
    <p:sldId id="344" r:id="rId15"/>
    <p:sldId id="346" r:id="rId16"/>
    <p:sldId id="318" r:id="rId17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EDD"/>
    <a:srgbClr val="FF00FF"/>
    <a:srgbClr val="800000"/>
    <a:srgbClr val="9D171E"/>
    <a:srgbClr val="9E1C1F"/>
    <a:srgbClr val="B5B79A"/>
    <a:srgbClr val="F4FF52"/>
    <a:srgbClr val="F9D691"/>
    <a:srgbClr val="DDD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4" autoAdjust="0"/>
    <p:restoredTop sz="86383"/>
  </p:normalViewPr>
  <p:slideViewPr>
    <p:cSldViewPr>
      <p:cViewPr varScale="1">
        <p:scale>
          <a:sx n="92" d="100"/>
          <a:sy n="92" d="100"/>
        </p:scale>
        <p:origin x="408" y="72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12/5/2019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12/5/2019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Southern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12/5/2019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12/5/2019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12/5/2019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12/5/2019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12/5/2019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12/5/2019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12" Type="http://schemas.openxmlformats.org/officeDocument/2006/relationships/image" Target="../media/image61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svg"/><Relationship Id="rId3" Type="http://schemas.openxmlformats.org/officeDocument/2006/relationships/image" Target="../media/image27.svg"/><Relationship Id="rId21" Type="http://schemas.openxmlformats.org/officeDocument/2006/relationships/image" Target="../media/image45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emf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516" y="2362200"/>
            <a:ext cx="11707369" cy="1920241"/>
          </a:xfrm>
        </p:spPr>
        <p:txBody>
          <a:bodyPr>
            <a:normAutofit/>
          </a:bodyPr>
          <a:lstStyle/>
          <a:p>
            <a:r>
              <a:rPr lang="en-US" dirty="0"/>
              <a:t>New Advances in</a:t>
            </a:r>
            <a:br>
              <a:rPr lang="en-US" dirty="0"/>
            </a:br>
            <a:r>
              <a:rPr lang="en-US" dirty="0" err="1"/>
              <a:t>CyberShake</a:t>
            </a:r>
            <a:r>
              <a:rPr lang="en-US" dirty="0"/>
              <a:t> PSHA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516" y="4572000"/>
            <a:ext cx="12102084" cy="1630680"/>
          </a:xfrm>
        </p:spPr>
        <p:txBody>
          <a:bodyPr>
            <a:normAutofit fontScale="92500"/>
          </a:bodyPr>
          <a:lstStyle/>
          <a:p>
            <a:r>
              <a:rPr lang="en-US" dirty="0"/>
              <a:t>Scott Callaghan, Philip J. </a:t>
            </a:r>
            <a:r>
              <a:rPr lang="en-US" dirty="0" err="1"/>
              <a:t>Maechling</a:t>
            </a:r>
            <a:r>
              <a:rPr lang="en-US" dirty="0"/>
              <a:t>, Christine A. Goulet, Kevin R. Milner,</a:t>
            </a:r>
            <a:br>
              <a:rPr lang="en-US" dirty="0"/>
            </a:br>
            <a:r>
              <a:rPr lang="en-US" dirty="0"/>
              <a:t>Mei-Hui </a:t>
            </a:r>
            <a:r>
              <a:rPr lang="en-US" dirty="0" err="1"/>
              <a:t>Su</a:t>
            </a:r>
            <a:r>
              <a:rPr lang="en-US" dirty="0"/>
              <a:t>, Robert W. Graves, Kim B. Olsen, </a:t>
            </a:r>
            <a:r>
              <a:rPr lang="en-US" dirty="0" err="1"/>
              <a:t>Yifeng</a:t>
            </a:r>
            <a:r>
              <a:rPr lang="en-US" dirty="0"/>
              <a:t> Cui, Brad </a:t>
            </a:r>
            <a:r>
              <a:rPr lang="en-US" dirty="0" err="1"/>
              <a:t>Aagaard</a:t>
            </a:r>
            <a:r>
              <a:rPr lang="en-US" dirty="0"/>
              <a:t>, Kathryn E. </a:t>
            </a:r>
            <a:r>
              <a:rPr lang="en-US" dirty="0" err="1"/>
              <a:t>Wooddell</a:t>
            </a:r>
            <a:r>
              <a:rPr lang="en-US" dirty="0"/>
              <a:t>, Albert R. </a:t>
            </a:r>
            <a:r>
              <a:rPr lang="en-US" dirty="0" err="1"/>
              <a:t>Kottke</a:t>
            </a:r>
            <a:r>
              <a:rPr lang="en-US" dirty="0"/>
              <a:t>, Bruce E. Shaw, and Thomas H. Jordan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6858000"/>
            <a:ext cx="11707368" cy="83820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2019 AGU Fall Meeting</a:t>
            </a:r>
          </a:p>
          <a:p>
            <a:pPr algn="l"/>
            <a:r>
              <a:rPr lang="en-US" sz="2000" dirty="0"/>
              <a:t>December 10, 2019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8E2343-DE1C-4DDC-B986-406FD641B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r="7201" b="2388"/>
          <a:stretch/>
        </p:blipFill>
        <p:spPr>
          <a:xfrm>
            <a:off x="1977412" y="3096864"/>
            <a:ext cx="10366988" cy="4751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AD2569-13DD-48AC-8ECB-03D90EFC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Graves &amp; </a:t>
            </a:r>
            <a:r>
              <a:rPr lang="en-US" dirty="0" err="1"/>
              <a:t>Pitarka</a:t>
            </a:r>
            <a:r>
              <a:rPr lang="en-US" dirty="0"/>
              <a:t> (2019) Rupture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D1C12-AD1A-40DF-A003-6BDD38870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Updated </a:t>
            </a:r>
            <a:r>
              <a:rPr lang="en-US" dirty="0" err="1"/>
              <a:t>CyberShake</a:t>
            </a:r>
            <a:r>
              <a:rPr lang="en-US" dirty="0"/>
              <a:t> to latest version of Graves &amp; </a:t>
            </a:r>
            <a:r>
              <a:rPr lang="en-US" dirty="0" err="1"/>
              <a:t>Pitarka</a:t>
            </a:r>
            <a:r>
              <a:rPr lang="en-US" dirty="0"/>
              <a:t> generator</a:t>
            </a:r>
          </a:p>
          <a:p>
            <a:pPr lvl="1"/>
            <a:r>
              <a:rPr lang="en-US" dirty="0"/>
              <a:t>Same version as Broadband Platform v19.4.0</a:t>
            </a:r>
          </a:p>
          <a:p>
            <a:r>
              <a:rPr lang="en-US" dirty="0"/>
              <a:t>Increased roughness and parameter variability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D1A04-4A5D-4E68-AA04-662C36428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12/5/2019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94819-BF26-4644-836C-285F18CBA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455C7-A10C-40DC-A1E9-D5A14C30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90668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5955-8965-42ED-BC02-B200A607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Hypocentral</a:t>
            </a:r>
            <a:r>
              <a:rPr lang="en-US" dirty="0"/>
              <a:t>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394A6-BE99-4D71-97F3-9A0E8AD7B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Investigated impact of varying </a:t>
            </a:r>
            <a:r>
              <a:rPr lang="en-US" dirty="0" err="1"/>
              <a:t>hypocentral</a:t>
            </a:r>
            <a:r>
              <a:rPr lang="en-US" dirty="0"/>
              <a:t> spacing in GP 2019</a:t>
            </a:r>
          </a:p>
          <a:p>
            <a:pPr lvl="1"/>
            <a:r>
              <a:rPr lang="en-US" dirty="0"/>
              <a:t>Average difference (in X and Y) between hypocenters across fault surface</a:t>
            </a:r>
          </a:p>
          <a:p>
            <a:pPr lvl="1"/>
            <a:r>
              <a:rPr lang="en-US" dirty="0"/>
              <a:t>4.5 km used in previous GP rupture generators with </a:t>
            </a:r>
            <a:r>
              <a:rPr lang="en-US" dirty="0" err="1"/>
              <a:t>CyberShake</a:t>
            </a:r>
            <a:endParaRPr lang="en-US" dirty="0"/>
          </a:p>
          <a:p>
            <a:r>
              <a:rPr lang="en-US" dirty="0"/>
              <a:t>Tradeoff of increased variability vs computational cost</a:t>
            </a:r>
          </a:p>
          <a:p>
            <a:r>
              <a:rPr lang="en-US" dirty="0"/>
              <a:t>Selected 6 </a:t>
            </a:r>
            <a:r>
              <a:rPr lang="en-US" dirty="0" err="1"/>
              <a:t>hypocentral</a:t>
            </a:r>
            <a:r>
              <a:rPr lang="en-US" dirty="0"/>
              <a:t> spacing</a:t>
            </a:r>
            <a:br>
              <a:rPr lang="en-US" dirty="0"/>
            </a:br>
            <a:r>
              <a:rPr lang="en-US" dirty="0"/>
              <a:t>values (2.5, 3, 3.5, 4, 4.5, 5 km)</a:t>
            </a:r>
          </a:p>
          <a:p>
            <a:r>
              <a:rPr lang="en-US" dirty="0"/>
              <a:t>Calculated hazard curves for USC</a:t>
            </a:r>
          </a:p>
          <a:p>
            <a:r>
              <a:rPr lang="en-US" dirty="0"/>
              <a:t>Curve tends to increase with density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B877D-70B7-43B0-A1B5-CA06D5A8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12/5/2019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51105-2140-4101-B9DC-F712A35EB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EA530-D40A-4053-B8A3-4CD7643B2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B9560F-EEFA-4997-8960-C8A76BC15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173" y="3733800"/>
            <a:ext cx="693322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45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37BF-FAF5-4FDD-ACA4-5530F725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Hypocentral</a:t>
            </a:r>
            <a:r>
              <a:rPr lang="en-US" dirty="0"/>
              <a:t>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7C81D-F112-4A5A-BE9C-97E7CA88F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Hypothesis: differences due to sampling effects</a:t>
            </a:r>
          </a:p>
          <a:p>
            <a:pPr lvl="1"/>
            <a:r>
              <a:rPr lang="en-US" dirty="0"/>
              <a:t>Hazard curves affected by the high end of the distribution</a:t>
            </a:r>
          </a:p>
          <a:p>
            <a:pPr lvl="1"/>
            <a:r>
              <a:rPr lang="en-US" dirty="0"/>
              <a:t>More rupture variations mean more samples from high 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DAA48-1C6C-41C8-BF0E-4377E0B05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12/6/2019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2D846-AC8E-4B14-A7AD-35186A6B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9E0EE-04FB-434D-B012-0F005413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6C3B5-41ED-4A31-825B-4E467714D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19399"/>
            <a:ext cx="7086600" cy="4575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F6189F-4E16-41F5-BCB3-8D2E934F1E2E}"/>
              </a:ext>
            </a:extLst>
          </p:cNvPr>
          <p:cNvSpPr txBox="1"/>
          <p:nvPr/>
        </p:nvSpPr>
        <p:spPr>
          <a:xfrm>
            <a:off x="533400" y="7347668"/>
            <a:ext cx="6096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Histogram from largest contributing rupture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F442A4-AC11-4436-9794-503D7B522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950777"/>
            <a:ext cx="7315200" cy="4118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77AC7F-C475-4BD2-B99C-1DD580AA8926}"/>
              </a:ext>
            </a:extLst>
          </p:cNvPr>
          <p:cNvSpPr txBox="1"/>
          <p:nvPr/>
        </p:nvSpPr>
        <p:spPr>
          <a:xfrm>
            <a:off x="7391400" y="7347668"/>
            <a:ext cx="5943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Histogram, including 4 realizations at 5 km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36DAC0-972D-4D7A-BA99-298A1867C24B}"/>
              </a:ext>
            </a:extLst>
          </p:cNvPr>
          <p:cNvSpPr/>
          <p:nvPr/>
        </p:nvSpPr>
        <p:spPr>
          <a:xfrm>
            <a:off x="6172200" y="4833068"/>
            <a:ext cx="990600" cy="272332"/>
          </a:xfrm>
          <a:prstGeom prst="ellipse">
            <a:avLst/>
          </a:prstGeom>
          <a:noFill/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95A89B-7CD4-4C1D-B5E8-8CBA3FBB4512}"/>
              </a:ext>
            </a:extLst>
          </p:cNvPr>
          <p:cNvSpPr txBox="1"/>
          <p:nvPr/>
        </p:nvSpPr>
        <p:spPr>
          <a:xfrm>
            <a:off x="3048000" y="3048000"/>
            <a:ext cx="32766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4 km is sparsest value with distribution similar to denser samplings</a:t>
            </a:r>
          </a:p>
        </p:txBody>
      </p:sp>
    </p:spTree>
    <p:extLst>
      <p:ext uri="{BB962C8B-B14F-4D97-AF65-F5344CB8AC3E}">
        <p14:creationId xmlns:p14="http://schemas.microsoft.com/office/powerpoint/2010/main" val="299292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C048E5-7251-4C0F-BC4B-B6B113B64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911702"/>
            <a:ext cx="5715000" cy="9620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669" y="3512363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8405" y="5902241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2983938"/>
            <a:ext cx="1981200" cy="121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59490" y="3879477"/>
            <a:ext cx="255044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USCgri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965019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1304" y="1428754"/>
            <a:ext cx="2745841" cy="12041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60511" y="4655857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0607334" y="6789569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1195316"/>
            <a:ext cx="2386193" cy="128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 descr="incite-1-220x94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9" y="5898429"/>
            <a:ext cx="1651001" cy="705427"/>
          </a:xfrm>
          <a:prstGeom prst="rect">
            <a:avLst/>
          </a:prstGeom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560803"/>
            <a:ext cx="3637743" cy="914524"/>
          </a:xfrm>
          <a:prstGeom prst="rect">
            <a:avLst/>
          </a:prstGeom>
        </p:spPr>
      </p:pic>
      <p:pic>
        <p:nvPicPr>
          <p:cNvPr id="24" name="Picture 23" descr="Blue Waters logo.tif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44" y="3200400"/>
            <a:ext cx="2057401" cy="7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CE17B0-0AE4-494E-98BB-EE2AA8797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r="5220" b="4562"/>
          <a:stretch/>
        </p:blipFill>
        <p:spPr>
          <a:xfrm>
            <a:off x="8103080" y="1250998"/>
            <a:ext cx="6679720" cy="6750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8018051" cy="64922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Southern California Earthquake Center’s 3D physics-based probabilistic seismic hazard analysis (PSHA) platform</a:t>
            </a:r>
          </a:p>
          <a:p>
            <a:r>
              <a:rPr lang="en-US" dirty="0"/>
              <a:t>UCERF2 ERF (M≥6.5, ≤200 km) with Graves &amp; </a:t>
            </a:r>
            <a:r>
              <a:rPr lang="en-US" dirty="0" err="1"/>
              <a:t>Pitarka</a:t>
            </a:r>
            <a:r>
              <a:rPr lang="en-US" dirty="0"/>
              <a:t> rupture generator (~500,000 events per site)</a:t>
            </a:r>
          </a:p>
          <a:p>
            <a:r>
              <a:rPr lang="en-US" dirty="0"/>
              <a:t>Reciprocity-based approach to simulate seismograms</a:t>
            </a:r>
          </a:p>
          <a:p>
            <a:r>
              <a:rPr lang="en-US" dirty="0"/>
              <a:t>Intensity measures derived from seismograms</a:t>
            </a:r>
          </a:p>
          <a:p>
            <a:r>
              <a:rPr lang="en-US" dirty="0"/>
              <a:t>Hazard results from individual sites interpolated with GMPE </a:t>
            </a:r>
            <a:r>
              <a:rPr lang="en-US" dirty="0" err="1"/>
              <a:t>basemap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10591800" y="1676400"/>
            <a:ext cx="3962400" cy="59866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5679" tIns="67836" rIns="135679" bIns="67836" rtlCol="0">
            <a:spAutoFit/>
          </a:bodyPr>
          <a:lstStyle/>
          <a:p>
            <a:pPr algn="r"/>
            <a:r>
              <a:rPr lang="en-US" sz="1500" dirty="0">
                <a:solidFill>
                  <a:srgbClr val="FFFFFF"/>
                </a:solidFill>
              </a:rPr>
              <a:t>Structural models: CVM-S4.26, CCA-06</a:t>
            </a:r>
          </a:p>
          <a:p>
            <a:pPr algn="r"/>
            <a:r>
              <a:rPr lang="en-US" sz="1500" dirty="0">
                <a:solidFill>
                  <a:srgbClr val="FFFFFF"/>
                </a:solidFill>
              </a:rPr>
              <a:t>Earthquake forecast: UCERF2</a:t>
            </a:r>
          </a:p>
        </p:txBody>
      </p:sp>
    </p:spTree>
    <p:extLst>
      <p:ext uri="{BB962C8B-B14F-4D97-AF65-F5344CB8AC3E}">
        <p14:creationId xmlns:p14="http://schemas.microsoft.com/office/powerpoint/2010/main" val="377091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F387-1730-468E-9525-A3150BC79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Northern California: Study 18.8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A89501-6379-4C8D-918A-A6713B631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/>
          <a:stretch/>
        </p:blipFill>
        <p:spPr>
          <a:xfrm>
            <a:off x="7570263" y="1339773"/>
            <a:ext cx="7070604" cy="6083456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E30E4-3981-4693-8A46-141AAE83A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ECBD1-F7A7-41D5-BEEF-EF5CF785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D70932-BAC3-4D11-8B3C-04C89FA34296}"/>
              </a:ext>
            </a:extLst>
          </p:cNvPr>
          <p:cNvSpPr txBox="1">
            <a:spLocks/>
          </p:cNvSpPr>
          <p:nvPr/>
        </p:nvSpPr>
        <p:spPr>
          <a:xfrm>
            <a:off x="304799" y="1295400"/>
            <a:ext cx="7125329" cy="6400800"/>
          </a:xfrm>
          <a:prstGeom prst="rect">
            <a:avLst/>
          </a:prstGeom>
        </p:spPr>
        <p:txBody>
          <a:bodyPr vert="horz" lIns="109746" tIns="54873" rIns="109746" bIns="54873" rtlCol="0">
            <a:normAutofit lnSpcReduction="10000"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Contiguous with previous </a:t>
            </a:r>
            <a:r>
              <a:rPr lang="en-US" dirty="0" err="1"/>
              <a:t>CyberShake</a:t>
            </a:r>
            <a:r>
              <a:rPr lang="en-US" dirty="0"/>
              <a:t> studies</a:t>
            </a:r>
          </a:p>
          <a:p>
            <a:r>
              <a:rPr lang="en-US" dirty="0"/>
              <a:t>869 locations</a:t>
            </a:r>
          </a:p>
          <a:p>
            <a:r>
              <a:rPr lang="en-US" dirty="0"/>
              <a:t>1 Hz deterministic</a:t>
            </a:r>
          </a:p>
          <a:p>
            <a:r>
              <a:rPr lang="en-US" dirty="0"/>
              <a:t>Vs min = 500 m/s</a:t>
            </a:r>
          </a:p>
          <a:p>
            <a:r>
              <a:rPr lang="en-US" dirty="0"/>
              <a:t>Study performed over 128 days</a:t>
            </a:r>
          </a:p>
          <a:p>
            <a:pPr lvl="1"/>
            <a:r>
              <a:rPr lang="en-US" dirty="0"/>
              <a:t>120 million core-hours</a:t>
            </a:r>
          </a:p>
          <a:p>
            <a:pPr lvl="1"/>
            <a:r>
              <a:rPr lang="en-US" dirty="0"/>
              <a:t>1.2 PB data</a:t>
            </a:r>
          </a:p>
          <a:p>
            <a:pPr lvl="1"/>
            <a:r>
              <a:rPr lang="en-US" dirty="0"/>
              <a:t>40,000 jobs run</a:t>
            </a:r>
          </a:p>
          <a:p>
            <a:pPr lvl="1"/>
            <a:r>
              <a:rPr lang="en-US" dirty="0"/>
              <a:t>203 million 2-component seismograms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2E328B5D-6517-45E7-81C4-B6EA96479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7662" r="59079" b="12748"/>
          <a:stretch/>
        </p:blipFill>
        <p:spPr bwMode="auto">
          <a:xfrm>
            <a:off x="8841360" y="1371600"/>
            <a:ext cx="4798440" cy="542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9EC0A8F-6A61-4C47-BEC7-AC5B6A601ABC}"/>
              </a:ext>
            </a:extLst>
          </p:cNvPr>
          <p:cNvSpPr txBox="1"/>
          <p:nvPr/>
        </p:nvSpPr>
        <p:spPr>
          <a:xfrm>
            <a:off x="8195000" y="6791532"/>
            <a:ext cx="61945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Southern CA (Study 15.4) region in black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Central CA (Study 17.3) region in magenta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accent6"/>
                </a:solidFill>
              </a:rPr>
              <a:t>Bay Area (Study 18.8) region in orange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0D525E-9D6E-408B-95E8-BE003299D0DA}"/>
              </a:ext>
            </a:extLst>
          </p:cNvPr>
          <p:cNvSpPr txBox="1"/>
          <p:nvPr/>
        </p:nvSpPr>
        <p:spPr>
          <a:xfrm>
            <a:off x="8153400" y="7467984"/>
            <a:ext cx="60960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869 sites, densest near San Francisco Bay</a:t>
            </a:r>
          </a:p>
        </p:txBody>
      </p:sp>
    </p:spTree>
    <p:extLst>
      <p:ext uri="{BB962C8B-B14F-4D97-AF65-F5344CB8AC3E}">
        <p14:creationId xmlns:p14="http://schemas.microsoft.com/office/powerpoint/2010/main" val="11697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EF6CB04-FC3D-4592-8B28-0DBB2336BDBD}"/>
              </a:ext>
            </a:extLst>
          </p:cNvPr>
          <p:cNvGrpSpPr/>
          <p:nvPr/>
        </p:nvGrpSpPr>
        <p:grpSpPr>
          <a:xfrm>
            <a:off x="358312" y="5257800"/>
            <a:ext cx="6575888" cy="2601562"/>
            <a:chOff x="380999" y="5417507"/>
            <a:chExt cx="6172201" cy="24418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26407F1-4CF1-42ED-BAB6-6836AC1B6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" t="10886" r="52246" b="60714"/>
            <a:stretch/>
          </p:blipFill>
          <p:spPr>
            <a:xfrm>
              <a:off x="380999" y="5417507"/>
              <a:ext cx="5943602" cy="2326018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D6F303-0A47-45C0-9484-8599F0989288}"/>
                </a:ext>
              </a:extLst>
            </p:cNvPr>
            <p:cNvCxnSpPr>
              <a:cxnSpLocks/>
            </p:cNvCxnSpPr>
            <p:nvPr/>
          </p:nvCxnSpPr>
          <p:spPr>
            <a:xfrm>
              <a:off x="4341071" y="5806440"/>
              <a:ext cx="0" cy="1616788"/>
            </a:xfrm>
            <a:prstGeom prst="line">
              <a:avLst/>
            </a:prstGeom>
            <a:ln w="222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057FB3-E8D7-4949-8F37-019D54B7F4C7}"/>
                </a:ext>
              </a:extLst>
            </p:cNvPr>
            <p:cNvSpPr txBox="1"/>
            <p:nvPr/>
          </p:nvSpPr>
          <p:spPr>
            <a:xfrm>
              <a:off x="3905696" y="7434630"/>
              <a:ext cx="894904" cy="4247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200s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97FEAA-614A-4DFE-B09E-F1A80BAF538C}"/>
                </a:ext>
              </a:extLst>
            </p:cNvPr>
            <p:cNvSpPr txBox="1"/>
            <p:nvPr/>
          </p:nvSpPr>
          <p:spPr>
            <a:xfrm>
              <a:off x="5658296" y="7434630"/>
              <a:ext cx="894904" cy="4247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300s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4A97599-6B68-4FDD-9A28-B99D950FF0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5748" y="5715001"/>
              <a:ext cx="0" cy="17196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068C1DB-B5E8-4F63-AC6F-772F3863C4F4}"/>
                </a:ext>
              </a:extLst>
            </p:cNvPr>
            <p:cNvCxnSpPr/>
            <p:nvPr/>
          </p:nvCxnSpPr>
          <p:spPr>
            <a:xfrm>
              <a:off x="4495800" y="5943600"/>
              <a:ext cx="144780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3163F3-93ED-48A8-B0DD-DFC5D1988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Modifications for Study 18.8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1E47A-1EB0-4553-AC74-3752B3F63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50" y="1188721"/>
            <a:ext cx="7223544" cy="43600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Statewide simulation volumes</a:t>
            </a:r>
          </a:p>
          <a:p>
            <a:r>
              <a:rPr lang="en-US" dirty="0"/>
              <a:t>New tiled velocity model</a:t>
            </a:r>
          </a:p>
          <a:p>
            <a:pPr lvl="1"/>
            <a:r>
              <a:rPr lang="en-US" dirty="0"/>
              <a:t>20 km smoothing along interfaces</a:t>
            </a:r>
          </a:p>
          <a:p>
            <a:r>
              <a:rPr lang="en-US" dirty="0"/>
              <a:t>Added geotechnical layer for</a:t>
            </a:r>
            <a:br>
              <a:rPr lang="en-US" dirty="0"/>
            </a:br>
            <a:r>
              <a:rPr lang="en-US" dirty="0"/>
              <a:t>CCA-06, following Ely (2010)</a:t>
            </a:r>
          </a:p>
          <a:p>
            <a:r>
              <a:rPr lang="en-US" dirty="0"/>
              <a:t>Extended SGT and seismogram durations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41AA-0B66-4289-80EC-3F655605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12/5/2019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B011F-2592-4BBF-8455-D7A96A376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73FA-1146-4DA8-ACC1-AB0A7FD5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ED5BF65-AA09-4401-80DE-1C63CC85618D}"/>
              </a:ext>
            </a:extLst>
          </p:cNvPr>
          <p:cNvSpPr/>
          <p:nvPr/>
        </p:nvSpPr>
        <p:spPr>
          <a:xfrm rot="2166556">
            <a:off x="8120632" y="3221096"/>
            <a:ext cx="3222510" cy="1263280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5B49AF-C297-4025-9D45-6ECFDD34E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6666" r="59479" b="12037"/>
          <a:stretch/>
        </p:blipFill>
        <p:spPr bwMode="auto">
          <a:xfrm>
            <a:off x="7848600" y="1260795"/>
            <a:ext cx="6589882" cy="643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552B30-2317-452F-826D-4AA4F00A12C2}"/>
              </a:ext>
            </a:extLst>
          </p:cNvPr>
          <p:cNvSpPr/>
          <p:nvPr/>
        </p:nvSpPr>
        <p:spPr>
          <a:xfrm rot="18546030">
            <a:off x="10804481" y="5545764"/>
            <a:ext cx="2009302" cy="132007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71FCE69-9205-4BBE-BA74-5370A7E88A72}"/>
              </a:ext>
            </a:extLst>
          </p:cNvPr>
          <p:cNvSpPr/>
          <p:nvPr/>
        </p:nvSpPr>
        <p:spPr>
          <a:xfrm rot="19887622" flipH="1" flipV="1">
            <a:off x="12472073" y="5232842"/>
            <a:ext cx="334692" cy="726101"/>
          </a:xfrm>
          <a:prstGeom prst="rtTriangle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1A8C70-D239-49A4-9E09-9B24ECF8C4FC}"/>
              </a:ext>
            </a:extLst>
          </p:cNvPr>
          <p:cNvSpPr/>
          <p:nvPr/>
        </p:nvSpPr>
        <p:spPr>
          <a:xfrm rot="19862480">
            <a:off x="9940921" y="1477291"/>
            <a:ext cx="1140970" cy="21182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18384F-5202-4A36-8064-7A74F46A5786}"/>
              </a:ext>
            </a:extLst>
          </p:cNvPr>
          <p:cNvSpPr/>
          <p:nvPr/>
        </p:nvSpPr>
        <p:spPr>
          <a:xfrm rot="3680599">
            <a:off x="8141185" y="2956662"/>
            <a:ext cx="3223415" cy="12471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D8DA5CD-E74C-44D0-B8A0-A8A81602F064}"/>
              </a:ext>
            </a:extLst>
          </p:cNvPr>
          <p:cNvSpPr/>
          <p:nvPr/>
        </p:nvSpPr>
        <p:spPr>
          <a:xfrm rot="9179973" flipH="1">
            <a:off x="9917666" y="4914804"/>
            <a:ext cx="1408771" cy="172668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CB2CD30-5F8E-4506-A4CF-5BC09E698FB2}"/>
              </a:ext>
            </a:extLst>
          </p:cNvPr>
          <p:cNvSpPr/>
          <p:nvPr/>
        </p:nvSpPr>
        <p:spPr>
          <a:xfrm rot="3407919" flipH="1" flipV="1">
            <a:off x="8764733" y="3219144"/>
            <a:ext cx="3068924" cy="294419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0382FFD-EE99-482C-A2DF-34DF8C1DC236}"/>
              </a:ext>
            </a:extLst>
          </p:cNvPr>
          <p:cNvSpPr/>
          <p:nvPr/>
        </p:nvSpPr>
        <p:spPr>
          <a:xfrm rot="3261372">
            <a:off x="10872627" y="3992341"/>
            <a:ext cx="2341511" cy="31198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C36E0CF0-75EA-4A40-B958-6F253B520596}"/>
              </a:ext>
            </a:extLst>
          </p:cNvPr>
          <p:cNvSpPr/>
          <p:nvPr/>
        </p:nvSpPr>
        <p:spPr>
          <a:xfrm rot="3658278" flipH="1" flipV="1">
            <a:off x="11938239" y="5682408"/>
            <a:ext cx="762212" cy="1892808"/>
          </a:xfrm>
          <a:prstGeom prst="rtTriangle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AB88CFA0-D629-4538-A254-216260DF3E92}"/>
              </a:ext>
            </a:extLst>
          </p:cNvPr>
          <p:cNvSpPr/>
          <p:nvPr/>
        </p:nvSpPr>
        <p:spPr>
          <a:xfrm rot="19921613">
            <a:off x="10934017" y="6416710"/>
            <a:ext cx="493776" cy="1188720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753A18-C33C-4682-B5D4-0E10942382FA}"/>
              </a:ext>
            </a:extLst>
          </p:cNvPr>
          <p:cNvSpPr/>
          <p:nvPr/>
        </p:nvSpPr>
        <p:spPr>
          <a:xfrm rot="19498297">
            <a:off x="10017796" y="3656763"/>
            <a:ext cx="2122309" cy="2387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05F689C-F1E9-45F4-9405-A3C22A6C7173}"/>
              </a:ext>
            </a:extLst>
          </p:cNvPr>
          <p:cNvSpPr/>
          <p:nvPr/>
        </p:nvSpPr>
        <p:spPr>
          <a:xfrm rot="14127317">
            <a:off x="8945164" y="5417726"/>
            <a:ext cx="2341517" cy="25457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9541DC-606D-47D6-B2D0-7517F6BDA4DF}"/>
              </a:ext>
            </a:extLst>
          </p:cNvPr>
          <p:cNvSpPr/>
          <p:nvPr/>
        </p:nvSpPr>
        <p:spPr>
          <a:xfrm>
            <a:off x="9774007" y="4499116"/>
            <a:ext cx="25979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CCA-06 + Ely GTL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821D1A-427F-4BC6-B7EE-4DDDAE45EBF1}"/>
              </a:ext>
            </a:extLst>
          </p:cNvPr>
          <p:cNvSpPr/>
          <p:nvPr/>
        </p:nvSpPr>
        <p:spPr>
          <a:xfrm>
            <a:off x="8881141" y="2521402"/>
            <a:ext cx="13296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USGS</a:t>
            </a:r>
          </a:p>
          <a:p>
            <a:r>
              <a:rPr lang="en-US" dirty="0"/>
              <a:t>Bay Area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7EE1AD-238A-4862-A533-4F1F7E86FCB0}"/>
              </a:ext>
            </a:extLst>
          </p:cNvPr>
          <p:cNvSpPr/>
          <p:nvPr/>
        </p:nvSpPr>
        <p:spPr>
          <a:xfrm>
            <a:off x="10935244" y="6287990"/>
            <a:ext cx="22717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CVM-S4.26.M01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800804-6135-4A1A-8B1B-3C2CB7884EFB}"/>
              </a:ext>
            </a:extLst>
          </p:cNvPr>
          <p:cNvSpPr/>
          <p:nvPr/>
        </p:nvSpPr>
        <p:spPr>
          <a:xfrm>
            <a:off x="9845851" y="2013632"/>
            <a:ext cx="11384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1D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7A1FE-24E5-4BA2-A6B9-3DA93F9A9A4D}"/>
              </a:ext>
            </a:extLst>
          </p:cNvPr>
          <p:cNvSpPr/>
          <p:nvPr/>
        </p:nvSpPr>
        <p:spPr>
          <a:xfrm>
            <a:off x="10705416" y="7110664"/>
            <a:ext cx="11384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1D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CDAB8-76E7-4DAC-8116-E1BDB9AF0D1E}"/>
              </a:ext>
            </a:extLst>
          </p:cNvPr>
          <p:cNvSpPr/>
          <p:nvPr/>
        </p:nvSpPr>
        <p:spPr>
          <a:xfrm>
            <a:off x="7772400" y="1188720"/>
            <a:ext cx="6858000" cy="66459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2" name="Picture 2" descr="http://scec.usc.edu/scecwiki/images/7/7e/Cross_study_no_depth_100.png">
            <a:extLst>
              <a:ext uri="{FF2B5EF4-FFF2-40B4-BE49-F238E27FC236}">
                <a16:creationId xmlns:a16="http://schemas.microsoft.com/office/drawing/2014/main" id="{855AEC26-C4FE-4E91-8135-E4B651698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t="19782" r="4935" b="17881"/>
          <a:stretch/>
        </p:blipFill>
        <p:spPr bwMode="auto">
          <a:xfrm>
            <a:off x="9488468" y="941203"/>
            <a:ext cx="4915832" cy="347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scec.usc.edu/scecwiki/images/b/b4/Cross_study_depth_100.png">
            <a:extLst>
              <a:ext uri="{FF2B5EF4-FFF2-40B4-BE49-F238E27FC236}">
                <a16:creationId xmlns:a16="http://schemas.microsoft.com/office/drawing/2014/main" id="{BAAA47BF-57B4-45AD-A5D4-04D5B05E7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8202" r="5735" b="18437"/>
          <a:stretch/>
        </p:blipFill>
        <p:spPr bwMode="auto">
          <a:xfrm>
            <a:off x="9485046" y="4300087"/>
            <a:ext cx="4953436" cy="357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D6A93FE-91D2-4AB2-BA85-91DDE0D2E699}"/>
              </a:ext>
            </a:extLst>
          </p:cNvPr>
          <p:cNvSpPr txBox="1"/>
          <p:nvPr/>
        </p:nvSpPr>
        <p:spPr>
          <a:xfrm>
            <a:off x="8236740" y="2464242"/>
            <a:ext cx="13644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no GTL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DEF53A-E063-4CB3-BF6C-82434E5069BD}"/>
              </a:ext>
            </a:extLst>
          </p:cNvPr>
          <p:cNvSpPr txBox="1"/>
          <p:nvPr/>
        </p:nvSpPr>
        <p:spPr>
          <a:xfrm>
            <a:off x="8153400" y="5913669"/>
            <a:ext cx="13644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/>
              <a:t>GTL</a:t>
            </a:r>
          </a:p>
        </p:txBody>
      </p:sp>
    </p:spTree>
    <p:extLst>
      <p:ext uri="{BB962C8B-B14F-4D97-AF65-F5344CB8AC3E}">
        <p14:creationId xmlns:p14="http://schemas.microsoft.com/office/powerpoint/2010/main" val="97190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34" grpId="0" animBg="1"/>
      <p:bldP spid="34" grpId="1" animBg="1"/>
      <p:bldP spid="35" grpId="0"/>
      <p:bldP spid="35" grpId="1"/>
      <p:bldP spid="36" grpId="0"/>
      <p:bldP spid="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06A83-2DB2-4B96-B481-190E2678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18.8 Hazard Maps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175DD3-A9CF-4A6F-84A4-012B2A44F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36" y="950496"/>
            <a:ext cx="5199863" cy="685627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447F3-1E84-42FA-B91C-B4447226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B38D2-87A0-4E9E-A2DD-6FB859E1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01B36-ACBA-440A-948C-D407C22F3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963196"/>
            <a:ext cx="5181599" cy="6832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B26C86-9414-4D3E-AEBB-770908D86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974578"/>
            <a:ext cx="5181599" cy="6832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7BC71B-689D-405E-976A-A7D3E40AAB48}"/>
              </a:ext>
            </a:extLst>
          </p:cNvPr>
          <p:cNvSpPr txBox="1"/>
          <p:nvPr/>
        </p:nvSpPr>
        <p:spPr>
          <a:xfrm>
            <a:off x="1447800" y="7467600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/>
              <a:t>CyberShake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5A0308-1021-4CB8-8589-E3D58E536C3B}"/>
              </a:ext>
            </a:extLst>
          </p:cNvPr>
          <p:cNvSpPr txBox="1"/>
          <p:nvPr/>
        </p:nvSpPr>
        <p:spPr>
          <a:xfrm>
            <a:off x="10058400" y="7433189"/>
            <a:ext cx="45011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Avg of 4 NGAWest2 GMPEs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A4E8EF-EC35-43E1-83F0-37E213E46FE3}"/>
              </a:ext>
            </a:extLst>
          </p:cNvPr>
          <p:cNvSpPr txBox="1"/>
          <p:nvPr/>
        </p:nvSpPr>
        <p:spPr>
          <a:xfrm>
            <a:off x="5095789" y="7433189"/>
            <a:ext cx="43760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Ratio of </a:t>
            </a:r>
            <a:r>
              <a:rPr lang="en-US" sz="2400" b="1" dirty="0" err="1"/>
              <a:t>CyberShake</a:t>
            </a:r>
            <a:r>
              <a:rPr lang="en-US" sz="2400" b="1" dirty="0"/>
              <a:t>/GMPEs</a:t>
            </a:r>
          </a:p>
        </p:txBody>
      </p:sp>
    </p:spTree>
    <p:extLst>
      <p:ext uri="{BB962C8B-B14F-4D97-AF65-F5344CB8AC3E}">
        <p14:creationId xmlns:p14="http://schemas.microsoft.com/office/powerpoint/2010/main" val="1873489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7B2F-E601-41E0-AE01-C56377BD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18.8 Results: San Jacinto Valley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3377D-EB33-4EF6-A319-91E0C2B4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269748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shows increased hazard in San Joaquin Valley, especially at longer periods</a:t>
            </a:r>
          </a:p>
          <a:p>
            <a:r>
              <a:rPr lang="en-US" dirty="0"/>
              <a:t>Likely due to basins in tomographic CCA-06 model</a:t>
            </a:r>
          </a:p>
          <a:p>
            <a:r>
              <a:rPr lang="en-US" dirty="0"/>
              <a:t>CS173-H includes improved basin model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68373-F8D7-4FAF-844A-22849F41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12/7/2019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1BE12-0859-4F38-A3DA-1D15D9F6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BDADB-163C-43AC-A635-756280C9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4360F0-6CD9-4BC8-BB6B-4BF535B8C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t="-916" r="4791" b="5389"/>
          <a:stretch/>
        </p:blipFill>
        <p:spPr>
          <a:xfrm>
            <a:off x="6096000" y="3666485"/>
            <a:ext cx="2971133" cy="41821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B4D51B-C1AD-4210-BF7E-DFFD5E4E5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726099"/>
            <a:ext cx="3299918" cy="43511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41D119-B58F-4053-A945-DBD79BDB8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" y="3726099"/>
            <a:ext cx="3299918" cy="43511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76F055-70B5-4DB9-8545-13F7B7F99DE6}"/>
              </a:ext>
            </a:extLst>
          </p:cNvPr>
          <p:cNvSpPr txBox="1"/>
          <p:nvPr/>
        </p:nvSpPr>
        <p:spPr>
          <a:xfrm>
            <a:off x="1915948" y="4038600"/>
            <a:ext cx="9796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3 sec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B1CB1-1F35-4A02-BBCA-25D0BD9D5FA3}"/>
              </a:ext>
            </a:extLst>
          </p:cNvPr>
          <p:cNvSpPr txBox="1"/>
          <p:nvPr/>
        </p:nvSpPr>
        <p:spPr>
          <a:xfrm>
            <a:off x="4891629" y="3994868"/>
            <a:ext cx="112817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10 sec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51B1DC-CAA6-443A-AC51-D9A821D84C59}"/>
              </a:ext>
            </a:extLst>
          </p:cNvPr>
          <p:cNvSpPr txBox="1"/>
          <p:nvPr/>
        </p:nvSpPr>
        <p:spPr>
          <a:xfrm>
            <a:off x="7983949" y="4071068"/>
            <a:ext cx="9314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Z2.5</a:t>
            </a:r>
          </a:p>
        </p:txBody>
      </p:sp>
      <p:pic>
        <p:nvPicPr>
          <p:cNvPr id="18" name="Shape 190">
            <a:extLst>
              <a:ext uri="{FF2B5EF4-FFF2-40B4-BE49-F238E27FC236}">
                <a16:creationId xmlns:a16="http://schemas.microsoft.com/office/drawing/2014/main" id="{24957515-6C31-48E0-AD33-251985A8F3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19" r="3171"/>
          <a:stretch/>
        </p:blipFill>
        <p:spPr>
          <a:xfrm>
            <a:off x="9220200" y="3634928"/>
            <a:ext cx="5199321" cy="406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DFC61B-9074-476D-8BF5-FD109970E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20" y="2688072"/>
            <a:ext cx="3003120" cy="451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DBC86-4A25-4A58-85AD-9F6A03AC7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18.8 Results: Bay Area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A0480EF-6B62-438D-B10F-88A0E2EE5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498"/>
          <a:stretch/>
        </p:blipFill>
        <p:spPr>
          <a:xfrm>
            <a:off x="9418507" y="1383793"/>
            <a:ext cx="5211895" cy="6209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CFC01-7993-4FE1-9300-D8BEA027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12/6/2019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3CE2B-FFB3-417D-B5A6-6E94D75E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688-3C4E-4D53-B02B-38599FCF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8EF4F-6BDD-4158-84A4-2385F0136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750"/>
            <a:ext cx="5211895" cy="6758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BD9598-6A07-48B1-9A65-3D15E18E46FC}"/>
              </a:ext>
            </a:extLst>
          </p:cNvPr>
          <p:cNvSpPr txBox="1"/>
          <p:nvPr/>
        </p:nvSpPr>
        <p:spPr>
          <a:xfrm>
            <a:off x="469599" y="1099268"/>
            <a:ext cx="43760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Ratio of </a:t>
            </a:r>
            <a:r>
              <a:rPr lang="en-US" sz="2400" b="1" dirty="0" err="1"/>
              <a:t>CyberShake</a:t>
            </a:r>
            <a:r>
              <a:rPr lang="en-US" sz="2400" b="1" dirty="0"/>
              <a:t>/GMPEs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695DA2-21F4-4022-96D0-1061EF62DF7B}"/>
              </a:ext>
            </a:extLst>
          </p:cNvPr>
          <p:cNvSpPr txBox="1"/>
          <p:nvPr/>
        </p:nvSpPr>
        <p:spPr>
          <a:xfrm>
            <a:off x="9996025" y="1097280"/>
            <a:ext cx="43760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Wills (2015) Vs30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8EBFE93-1011-4CC1-995C-2E8B57B138D1}"/>
              </a:ext>
            </a:extLst>
          </p:cNvPr>
          <p:cNvSpPr txBox="1">
            <a:spLocks/>
          </p:cNvSpPr>
          <p:nvPr/>
        </p:nvSpPr>
        <p:spPr>
          <a:xfrm>
            <a:off x="4978690" y="1598335"/>
            <a:ext cx="4649872" cy="6209199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CyberShake</a:t>
            </a:r>
            <a:r>
              <a:rPr lang="en-US" dirty="0"/>
              <a:t> shows lower hazard immediately around San Francisco Bay</a:t>
            </a:r>
          </a:p>
          <a:p>
            <a:r>
              <a:rPr lang="en-US" dirty="0"/>
              <a:t>Differences reflect Vs30 values (used in GMPE comparisons)</a:t>
            </a:r>
          </a:p>
          <a:p>
            <a:r>
              <a:rPr lang="en-US" dirty="0"/>
              <a:t>Perform subset of runs using lower minimum Vs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F137E6-226B-4713-9479-198806029E15}"/>
              </a:ext>
            </a:extLst>
          </p:cNvPr>
          <p:cNvCxnSpPr>
            <a:cxnSpLocks/>
          </p:cNvCxnSpPr>
          <p:nvPr/>
        </p:nvCxnSpPr>
        <p:spPr>
          <a:xfrm flipV="1">
            <a:off x="11681750" y="7391401"/>
            <a:ext cx="0" cy="44327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E79682A-CF94-418B-9DEC-488CE1BD734E}"/>
              </a:ext>
            </a:extLst>
          </p:cNvPr>
          <p:cNvSpPr txBox="1"/>
          <p:nvPr/>
        </p:nvSpPr>
        <p:spPr>
          <a:xfrm>
            <a:off x="11681750" y="7560197"/>
            <a:ext cx="1143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500 m/s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702391-2A39-4646-8547-91AD7C1EBE57}"/>
              </a:ext>
            </a:extLst>
          </p:cNvPr>
          <p:cNvGrpSpPr/>
          <p:nvPr/>
        </p:nvGrpSpPr>
        <p:grpSpPr>
          <a:xfrm>
            <a:off x="605137" y="990600"/>
            <a:ext cx="4144251" cy="3434715"/>
            <a:chOff x="4444310" y="1716839"/>
            <a:chExt cx="5766490" cy="47792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AD271AA-BBE3-4AF0-9514-C84E673125DF}"/>
                </a:ext>
              </a:extLst>
            </p:cNvPr>
            <p:cNvSpPr/>
            <p:nvPr/>
          </p:nvSpPr>
          <p:spPr>
            <a:xfrm>
              <a:off x="4444310" y="1716839"/>
              <a:ext cx="5766490" cy="4760161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CD0F0F9-3BA7-4F0A-9917-F6157494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1733550"/>
              <a:ext cx="5715000" cy="47625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A223FC3-3EC2-4BB2-B834-A103DAEAA987}"/>
              </a:ext>
            </a:extLst>
          </p:cNvPr>
          <p:cNvSpPr txBox="1"/>
          <p:nvPr/>
        </p:nvSpPr>
        <p:spPr>
          <a:xfrm>
            <a:off x="1600200" y="1827100"/>
            <a:ext cx="301171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GMPE Vs30=293.5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B71A4F-6839-4C22-80BE-C6BA13315F9D}"/>
              </a:ext>
            </a:extLst>
          </p:cNvPr>
          <p:cNvSpPr/>
          <p:nvPr/>
        </p:nvSpPr>
        <p:spPr>
          <a:xfrm>
            <a:off x="3505199" y="5604075"/>
            <a:ext cx="263325" cy="263325"/>
          </a:xfrm>
          <a:prstGeom prst="ellipse">
            <a:avLst/>
          </a:prstGeom>
          <a:noFill/>
          <a:ln w="317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E921681-CD4A-4AFE-AE29-FD7DDE5C9FAE}"/>
              </a:ext>
            </a:extLst>
          </p:cNvPr>
          <p:cNvCxnSpPr>
            <a:stCxn id="30" idx="1"/>
          </p:cNvCxnSpPr>
          <p:nvPr/>
        </p:nvCxnSpPr>
        <p:spPr>
          <a:xfrm flipH="1" flipV="1">
            <a:off x="2362200" y="3886200"/>
            <a:ext cx="1181562" cy="17564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2239F2-2449-484F-962E-B401DCCEE272}"/>
              </a:ext>
            </a:extLst>
          </p:cNvPr>
          <p:cNvGrpSpPr/>
          <p:nvPr/>
        </p:nvGrpSpPr>
        <p:grpSpPr>
          <a:xfrm>
            <a:off x="610411" y="4408582"/>
            <a:ext cx="4165917" cy="3440018"/>
            <a:chOff x="4978690" y="2612823"/>
            <a:chExt cx="5806985" cy="479513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9AE6F05-DF94-41E4-BD9E-7CC93CECF172}"/>
                </a:ext>
              </a:extLst>
            </p:cNvPr>
            <p:cNvSpPr/>
            <p:nvPr/>
          </p:nvSpPr>
          <p:spPr>
            <a:xfrm>
              <a:off x="4978690" y="2612823"/>
              <a:ext cx="5793594" cy="479513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EACC996-AC10-4E75-8B3E-71FAC1B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675" y="2624147"/>
              <a:ext cx="5715000" cy="47625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1CA6C4-2AE4-4ADD-AA93-69A3B2A82B47}"/>
              </a:ext>
            </a:extLst>
          </p:cNvPr>
          <p:cNvSpPr txBox="1"/>
          <p:nvPr/>
        </p:nvSpPr>
        <p:spPr>
          <a:xfrm>
            <a:off x="1788882" y="5366468"/>
            <a:ext cx="301171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GMPE Vs30=500</a:t>
            </a:r>
          </a:p>
        </p:txBody>
      </p:sp>
    </p:spTree>
    <p:extLst>
      <p:ext uri="{BB962C8B-B14F-4D97-AF65-F5344CB8AC3E}">
        <p14:creationId xmlns:p14="http://schemas.microsoft.com/office/powerpoint/2010/main" val="293217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8D1D-A45C-46AA-9681-77BC1B0D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RSQSim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99A58-46C2-4102-8390-3E763B00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88720"/>
            <a:ext cx="8170451" cy="25954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Rate and State Earthquake Simulator</a:t>
            </a:r>
          </a:p>
          <a:p>
            <a:pPr lvl="1"/>
            <a:r>
              <a:rPr lang="en-US" dirty="0"/>
              <a:t>Richards-Dinger &amp; Dieterich, 2012</a:t>
            </a:r>
          </a:p>
          <a:p>
            <a:r>
              <a:rPr lang="en-US" dirty="0"/>
              <a:t>Based on rate-and-state friction</a:t>
            </a:r>
          </a:p>
          <a:p>
            <a:r>
              <a:rPr lang="en-US" dirty="0"/>
              <a:t>Produces similar ERF to UCERF 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0F654-0660-4AE1-80B1-7CE424FC1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12/5/2019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497AD-4831-4E02-94EF-9755047D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4425C-C216-491B-AC9A-46103463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7" name="rsqsim_3kyr_30s.avi">
            <a:hlinkClick r:id="" action="ppaction://media"/>
            <a:extLst>
              <a:ext uri="{FF2B5EF4-FFF2-40B4-BE49-F238E27FC236}">
                <a16:creationId xmlns:a16="http://schemas.microsoft.com/office/drawing/2014/main" id="{AAA756D6-E5F1-4AC4-B59F-1255862845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907"/>
          <a:stretch/>
        </p:blipFill>
        <p:spPr>
          <a:xfrm>
            <a:off x="383240" y="4099752"/>
            <a:ext cx="6096000" cy="3529830"/>
          </a:xfrm>
          <a:prstGeom prst="rect">
            <a:avLst/>
          </a:prstGeom>
        </p:spPr>
      </p:pic>
      <p:pic>
        <p:nvPicPr>
          <p:cNvPr id="9" name="Shape 101">
            <a:extLst>
              <a:ext uri="{FF2B5EF4-FFF2-40B4-BE49-F238E27FC236}">
                <a16:creationId xmlns:a16="http://schemas.microsoft.com/office/drawing/2014/main" id="{E5D25745-7A77-48AE-B83F-55C8808946A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1979"/>
          <a:stretch/>
        </p:blipFill>
        <p:spPr>
          <a:xfrm>
            <a:off x="8273661" y="1522757"/>
            <a:ext cx="2804226" cy="328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96">
            <a:extLst>
              <a:ext uri="{FF2B5EF4-FFF2-40B4-BE49-F238E27FC236}">
                <a16:creationId xmlns:a16="http://schemas.microsoft.com/office/drawing/2014/main" id="{454684E8-21EC-436A-B407-C36F6D1A340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9033"/>
          <a:stretch/>
        </p:blipFill>
        <p:spPr>
          <a:xfrm>
            <a:off x="11317383" y="1566661"/>
            <a:ext cx="2796668" cy="33863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7327ED2-0A09-4918-AE88-7D71A6E89DEC}"/>
              </a:ext>
            </a:extLst>
          </p:cNvPr>
          <p:cNvSpPr txBox="1">
            <a:spLocks/>
          </p:cNvSpPr>
          <p:nvPr/>
        </p:nvSpPr>
        <p:spPr>
          <a:xfrm>
            <a:off x="6629400" y="4937104"/>
            <a:ext cx="8170451" cy="2863272"/>
          </a:xfrm>
          <a:prstGeom prst="rect">
            <a:avLst/>
          </a:prstGeom>
        </p:spPr>
        <p:txBody>
          <a:bodyPr vert="horz" lIns="109746" tIns="54873" rIns="109746" bIns="54873" rtlCol="0">
            <a:normAutofit fontScale="92500" lnSpcReduction="10000"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RSQSim</a:t>
            </a:r>
            <a:r>
              <a:rPr lang="en-US" dirty="0"/>
              <a:t> produces full slip time histories</a:t>
            </a:r>
          </a:p>
          <a:p>
            <a:r>
              <a:rPr lang="en-US" dirty="0"/>
              <a:t>Can take events from long-running catalog and use to construct ERF</a:t>
            </a:r>
          </a:p>
          <a:p>
            <a:r>
              <a:rPr lang="en-US" dirty="0"/>
              <a:t>ERF passed to </a:t>
            </a:r>
            <a:r>
              <a:rPr lang="en-US" dirty="0" err="1"/>
              <a:t>CyberShake</a:t>
            </a:r>
            <a:r>
              <a:rPr lang="en-US" dirty="0"/>
              <a:t> and used for hazard calculations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5CF8B-D9EA-4006-856B-1BF68840B1CA}"/>
              </a:ext>
            </a:extLst>
          </p:cNvPr>
          <p:cNvSpPr txBox="1"/>
          <p:nvPr/>
        </p:nvSpPr>
        <p:spPr>
          <a:xfrm>
            <a:off x="8136349" y="1214572"/>
            <a:ext cx="314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UCERF2 vs UCERF3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BE4F7-4D0D-4921-883A-F8D44A0C9EC8}"/>
              </a:ext>
            </a:extLst>
          </p:cNvPr>
          <p:cNvSpPr txBox="1"/>
          <p:nvPr/>
        </p:nvSpPr>
        <p:spPr>
          <a:xfrm>
            <a:off x="11201400" y="1214572"/>
            <a:ext cx="314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err="1"/>
              <a:t>RSQSim</a:t>
            </a:r>
            <a:r>
              <a:rPr lang="en-US" sz="2000" dirty="0"/>
              <a:t> vs UCERF3</a:t>
            </a:r>
          </a:p>
        </p:txBody>
      </p:sp>
    </p:spTree>
    <p:extLst>
      <p:ext uri="{BB962C8B-B14F-4D97-AF65-F5344CB8AC3E}">
        <p14:creationId xmlns:p14="http://schemas.microsoft.com/office/powerpoint/2010/main" val="37303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094C-DAB3-4D24-B42A-3C0DED0C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RSQSim CyberShake 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3C139-7079-488B-B43A-6C0933C9D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85C65-240C-4D21-A4B5-61695D0A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12/5/2019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8108D-57C1-4C71-B1D2-767428160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4FD8B-600D-4483-B82C-8BD4567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2535785-D97E-43C3-B9DF-68B452642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3850" y="2929772"/>
            <a:ext cx="6787016" cy="38913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CE8659-D075-40BC-A333-69526530B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655" y="1032445"/>
            <a:ext cx="2887029" cy="216795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C2B4E4A-69E2-4F4F-B968-ABCF39079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3429000"/>
            <a:ext cx="2821484" cy="211088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E10B783-B554-4F6F-8453-6AA4D1569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0273" y="5729940"/>
            <a:ext cx="2828411" cy="211866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8F62573-33E6-4D94-9A27-3106F35026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76600" y="5729940"/>
            <a:ext cx="2780972" cy="20831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42179F9-B960-4362-806D-66F958FB71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93725" y="1086077"/>
            <a:ext cx="2826075" cy="211432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19DC67C-A616-40CF-9A83-99E5F02F0A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97938" y="1066800"/>
            <a:ext cx="2755173" cy="2063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96881C-C048-426A-BC3A-8ED300673B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2720" y="1100157"/>
            <a:ext cx="2755173" cy="205974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0F59217-85E7-41B1-9C58-322B9D4BBA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24011" y="3429000"/>
            <a:ext cx="2620589" cy="195813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9127F73-0935-4F2A-ACD9-82545CFEA1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351716" y="5701201"/>
            <a:ext cx="2614110" cy="195813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3110DA1-92CD-44BB-9512-E5071504CC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58142" y="5729940"/>
            <a:ext cx="2645780" cy="198930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0A6249-4BCF-41A8-B7E1-7B5B2B88FAB6}"/>
              </a:ext>
            </a:extLst>
          </p:cNvPr>
          <p:cNvCxnSpPr/>
          <p:nvPr/>
        </p:nvCxnSpPr>
        <p:spPr>
          <a:xfrm flipH="1" flipV="1">
            <a:off x="2667000" y="2473014"/>
            <a:ext cx="2178678" cy="802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00F19E-B71C-43ED-BB47-DE00A3A510BC}"/>
              </a:ext>
            </a:extLst>
          </p:cNvPr>
          <p:cNvCxnSpPr/>
          <p:nvPr/>
        </p:nvCxnSpPr>
        <p:spPr>
          <a:xfrm flipH="1" flipV="1">
            <a:off x="5484595" y="2451755"/>
            <a:ext cx="1144805" cy="212024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57DC1CB-780D-4E3A-9C2F-76C2E1FAB2FE}"/>
              </a:ext>
            </a:extLst>
          </p:cNvPr>
          <p:cNvCxnSpPr/>
          <p:nvPr/>
        </p:nvCxnSpPr>
        <p:spPr>
          <a:xfrm flipH="1">
            <a:off x="2590800" y="3756950"/>
            <a:ext cx="3466772" cy="9144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A91CC1C-9298-4BBA-8EB8-A373E2B578A1}"/>
              </a:ext>
            </a:extLst>
          </p:cNvPr>
          <p:cNvCxnSpPr/>
          <p:nvPr/>
        </p:nvCxnSpPr>
        <p:spPr>
          <a:xfrm flipH="1">
            <a:off x="2286000" y="5181600"/>
            <a:ext cx="2971800" cy="12192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E0217FC-5333-41E4-830C-22EA25A82294}"/>
              </a:ext>
            </a:extLst>
          </p:cNvPr>
          <p:cNvCxnSpPr/>
          <p:nvPr/>
        </p:nvCxnSpPr>
        <p:spPr>
          <a:xfrm flipH="1">
            <a:off x="5082250" y="5128550"/>
            <a:ext cx="1066800" cy="1143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0F729E-C9AD-4485-9916-8F7AE4DF088B}"/>
              </a:ext>
            </a:extLst>
          </p:cNvPr>
          <p:cNvCxnSpPr/>
          <p:nvPr/>
        </p:nvCxnSpPr>
        <p:spPr>
          <a:xfrm>
            <a:off x="6564775" y="5521125"/>
            <a:ext cx="3048000" cy="8382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F13669-A466-486E-B628-E9A1D62D9327}"/>
              </a:ext>
            </a:extLst>
          </p:cNvPr>
          <p:cNvCxnSpPr/>
          <p:nvPr/>
        </p:nvCxnSpPr>
        <p:spPr>
          <a:xfrm>
            <a:off x="7063450" y="5029200"/>
            <a:ext cx="5334000" cy="12192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9A68C66-EEAD-440E-9B4C-BE7EA4AEFA8F}"/>
              </a:ext>
            </a:extLst>
          </p:cNvPr>
          <p:cNvCxnSpPr/>
          <p:nvPr/>
        </p:nvCxnSpPr>
        <p:spPr>
          <a:xfrm flipV="1">
            <a:off x="10199225" y="4061750"/>
            <a:ext cx="2438400" cy="8382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A090952-7970-4F1A-8502-3A1623FFE91A}"/>
              </a:ext>
            </a:extLst>
          </p:cNvPr>
          <p:cNvCxnSpPr/>
          <p:nvPr/>
        </p:nvCxnSpPr>
        <p:spPr>
          <a:xfrm flipV="1">
            <a:off x="6876325" y="1699550"/>
            <a:ext cx="2590800" cy="1524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13E684-9A8F-47E9-A40C-38941A4DF9F7}"/>
              </a:ext>
            </a:extLst>
          </p:cNvPr>
          <p:cNvCxnSpPr/>
          <p:nvPr/>
        </p:nvCxnSpPr>
        <p:spPr>
          <a:xfrm flipV="1">
            <a:off x="7825450" y="2110450"/>
            <a:ext cx="4953000" cy="24384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C4F4D8-F3C3-4E20-8FAF-8BF66E03BD0D}"/>
              </a:ext>
            </a:extLst>
          </p:cNvPr>
          <p:cNvGrpSpPr/>
          <p:nvPr/>
        </p:nvGrpSpPr>
        <p:grpSpPr>
          <a:xfrm>
            <a:off x="6096000" y="1343550"/>
            <a:ext cx="322566" cy="1171050"/>
            <a:chOff x="6492894" y="1343550"/>
            <a:chExt cx="322566" cy="117105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208E20C-4686-4010-832B-BC645C3DBCE7}"/>
                </a:ext>
              </a:extLst>
            </p:cNvPr>
            <p:cNvCxnSpPr/>
            <p:nvPr/>
          </p:nvCxnSpPr>
          <p:spPr>
            <a:xfrm>
              <a:off x="6510660" y="1343550"/>
              <a:ext cx="304800" cy="0"/>
            </a:xfrm>
            <a:prstGeom prst="line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7119D44-790C-4530-95CD-9AC500BEB414}"/>
                </a:ext>
              </a:extLst>
            </p:cNvPr>
            <p:cNvCxnSpPr/>
            <p:nvPr/>
          </p:nvCxnSpPr>
          <p:spPr>
            <a:xfrm>
              <a:off x="6510660" y="1538430"/>
              <a:ext cx="304800" cy="0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64E7921-30FC-499B-BD60-741AD9142E3D}"/>
                </a:ext>
              </a:extLst>
            </p:cNvPr>
            <p:cNvCxnSpPr/>
            <p:nvPr/>
          </p:nvCxnSpPr>
          <p:spPr>
            <a:xfrm>
              <a:off x="6499440" y="1732500"/>
              <a:ext cx="304800" cy="0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F1A0428-13CC-4778-AD89-B3855CAB01BD}"/>
                </a:ext>
              </a:extLst>
            </p:cNvPr>
            <p:cNvCxnSpPr/>
            <p:nvPr/>
          </p:nvCxnSpPr>
          <p:spPr>
            <a:xfrm>
              <a:off x="6509726" y="1930710"/>
              <a:ext cx="304800" cy="0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2A7250-696D-41E0-8D6B-0D5D170709AE}"/>
                </a:ext>
              </a:extLst>
            </p:cNvPr>
            <p:cNvCxnSpPr/>
            <p:nvPr/>
          </p:nvCxnSpPr>
          <p:spPr>
            <a:xfrm>
              <a:off x="6492894" y="2116770"/>
              <a:ext cx="3048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2532271-445E-44C8-8926-F6232A40F5D1}"/>
                </a:ext>
              </a:extLst>
            </p:cNvPr>
            <p:cNvCxnSpPr/>
            <p:nvPr/>
          </p:nvCxnSpPr>
          <p:spPr>
            <a:xfrm>
              <a:off x="6498503" y="2314050"/>
              <a:ext cx="304800" cy="0"/>
            </a:xfrm>
            <a:prstGeom prst="line">
              <a:avLst/>
            </a:prstGeom>
            <a:ln w="254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7D94468-9D6E-4374-A580-6244761A110C}"/>
                </a:ext>
              </a:extLst>
            </p:cNvPr>
            <p:cNvCxnSpPr/>
            <p:nvPr/>
          </p:nvCxnSpPr>
          <p:spPr>
            <a:xfrm>
              <a:off x="6493830" y="2514600"/>
              <a:ext cx="304800" cy="0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B7BF6AD-B02D-491A-86FF-7167BCE45C99}"/>
              </a:ext>
            </a:extLst>
          </p:cNvPr>
          <p:cNvSpPr txBox="1"/>
          <p:nvPr/>
        </p:nvSpPr>
        <p:spPr>
          <a:xfrm>
            <a:off x="6400800" y="1219200"/>
            <a:ext cx="1926973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err="1"/>
              <a:t>RSQSim</a:t>
            </a:r>
            <a:r>
              <a:rPr lang="en-US" sz="1400" dirty="0"/>
              <a:t>/ASK 2014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3 σ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2 σ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1 σ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RSQSim</a:t>
            </a:r>
            <a:r>
              <a:rPr lang="en-US" sz="1400" dirty="0"/>
              <a:t>/</a:t>
            </a:r>
            <a:r>
              <a:rPr lang="en-US" sz="1400" dirty="0" err="1"/>
              <a:t>CyberShake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95% confidence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RSQSim</a:t>
            </a:r>
            <a:r>
              <a:rPr lang="en-US" sz="1400" dirty="0"/>
              <a:t>/BBP</a:t>
            </a:r>
          </a:p>
        </p:txBody>
      </p:sp>
    </p:spTree>
    <p:extLst>
      <p:ext uri="{BB962C8B-B14F-4D97-AF65-F5344CB8AC3E}">
        <p14:creationId xmlns:p14="http://schemas.microsoft.com/office/powerpoint/2010/main" val="1649896829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DA6411-895A-4DF5-A580-370C32B8C9B0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4873beb7-5857-4685-be1f-d57550cc96c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588</Words>
  <Application>Microsoft Office PowerPoint</Application>
  <PresentationFormat>Custom</PresentationFormat>
  <Paragraphs>133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Times</vt:lpstr>
      <vt:lpstr>Continental North America 16x9</vt:lpstr>
      <vt:lpstr>New Advances in CyberShake PSHA Models</vt:lpstr>
      <vt:lpstr>CyberShake Overview</vt:lpstr>
      <vt:lpstr>Northern California: Study 18.8</vt:lpstr>
      <vt:lpstr>Modifications for Study 18.8</vt:lpstr>
      <vt:lpstr>Study 18.8 Hazard Maps</vt:lpstr>
      <vt:lpstr>Study 18.8 Results: San Jacinto Valley</vt:lpstr>
      <vt:lpstr>Study 18.8 Results: Bay Area</vt:lpstr>
      <vt:lpstr>RSQSim</vt:lpstr>
      <vt:lpstr>RSQSim CyberShake results</vt:lpstr>
      <vt:lpstr>Graves &amp; Pitarka (2019) Rupture Generator</vt:lpstr>
      <vt:lpstr>Hypocentral Spacing</vt:lpstr>
      <vt:lpstr>Hypocentral Spacing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2019-12-08T05:18:04Z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