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8" r:id="rId5"/>
    <p:sldId id="312" r:id="rId6"/>
    <p:sldId id="313" r:id="rId7"/>
    <p:sldId id="334" r:id="rId8"/>
    <p:sldId id="331" r:id="rId9"/>
    <p:sldId id="322" r:id="rId10"/>
    <p:sldId id="323" r:id="rId11"/>
    <p:sldId id="335" r:id="rId12"/>
    <p:sldId id="324" r:id="rId13"/>
    <p:sldId id="325" r:id="rId14"/>
    <p:sldId id="329" r:id="rId15"/>
    <p:sldId id="327" r:id="rId16"/>
    <p:sldId id="326" r:id="rId17"/>
    <p:sldId id="330" r:id="rId18"/>
    <p:sldId id="328" r:id="rId19"/>
    <p:sldId id="318" r:id="rId20"/>
  </p:sldIdLst>
  <p:sldSz cx="14630400" cy="8229600"/>
  <p:notesSz cx="7315200" cy="96012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0000FF"/>
    <a:srgbClr val="800000"/>
    <a:srgbClr val="9D171E"/>
    <a:srgbClr val="9E1C1F"/>
    <a:srgbClr val="B5B79A"/>
    <a:srgbClr val="F4FF52"/>
    <a:srgbClr val="F9D691"/>
    <a:srgbClr val="FDF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/>
    <p:restoredTop sz="86383"/>
  </p:normalViewPr>
  <p:slideViewPr>
    <p:cSldViewPr>
      <p:cViewPr varScale="1">
        <p:scale>
          <a:sx n="94" d="100"/>
          <a:sy n="94" d="100"/>
        </p:scale>
        <p:origin x="-630" y="-10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r">
              <a:defRPr sz="1400"/>
            </a:lvl1pPr>
          </a:lstStyle>
          <a:p>
            <a:fld id="{128FCA9C-FF92-4024-BDEC-A6D3B663DC09}" type="datetimeFigureOut">
              <a:rPr lang="en-US"/>
              <a:t>5/23/2018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r">
              <a:defRPr sz="14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/>
          <a:lstStyle>
            <a:lvl1pPr algn="r">
              <a:defRPr sz="1400"/>
            </a:lvl1pPr>
          </a:lstStyle>
          <a:p>
            <a:fld id="{772AB877-E7B1-4681-847E-D0918612832B}" type="datetimeFigureOut">
              <a:rPr lang="en-US"/>
              <a:t>5/23/2018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2313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6" rIns="96649" bIns="4832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9" tIns="48326" rIns="96649" bIns="48326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l">
              <a:defRPr sz="14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19" cy="480060"/>
          </a:xfrm>
          <a:prstGeom prst="rect">
            <a:avLst/>
          </a:prstGeom>
        </p:spPr>
        <p:txBody>
          <a:bodyPr vert="horz" lIns="96649" tIns="48326" rIns="96649" bIns="48326" rtlCol="0" anchor="b"/>
          <a:lstStyle>
            <a:lvl1pPr algn="r">
              <a:defRPr sz="14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 smtClean="0"/>
              <a:t>www.SCEC.org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5/23/2018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 smtClean="0"/>
              <a:t>Current SCEC </a:t>
            </a:r>
            <a:r>
              <a:rPr lang="en-US" dirty="0" err="1" smtClean="0"/>
              <a:t>CyberShake</a:t>
            </a:r>
            <a:r>
              <a:rPr lang="en-US" dirty="0" smtClean="0"/>
              <a:t> Activities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 smtClean="0"/>
              <a:t>Scott Callaghan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 smtClean="0"/>
              <a:t>QuakeCoRE</a:t>
            </a:r>
            <a:r>
              <a:rPr lang="en-US" sz="2000" dirty="0"/>
              <a:t> </a:t>
            </a:r>
            <a:r>
              <a:rPr lang="en-US" sz="2000" dirty="0" smtClean="0"/>
              <a:t>GMS&amp;V meeting</a:t>
            </a:r>
          </a:p>
          <a:p>
            <a:pPr algn="l"/>
            <a:r>
              <a:rPr lang="en-US" sz="2000" dirty="0" smtClean="0"/>
              <a:t>May 24,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 Seismicity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UCERF models include off-fault background seismicity</a:t>
            </a:r>
          </a:p>
          <a:p>
            <a:r>
              <a:rPr lang="en-US" dirty="0" smtClean="0"/>
              <a:t>In previous </a:t>
            </a:r>
            <a:r>
              <a:rPr lang="en-US" dirty="0" err="1" smtClean="0"/>
              <a:t>CyberShake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regions can be ignored</a:t>
            </a:r>
          </a:p>
          <a:p>
            <a:r>
              <a:rPr lang="en-US" dirty="0" smtClean="0"/>
              <a:t>UCERF2 GMPEs show</a:t>
            </a:r>
            <a:br>
              <a:rPr lang="en-US" dirty="0" smtClean="0"/>
            </a:br>
            <a:r>
              <a:rPr lang="en-US" dirty="0" smtClean="0"/>
              <a:t>impact of up to 10% on</a:t>
            </a:r>
            <a:br>
              <a:rPr lang="en-US" dirty="0" smtClean="0"/>
            </a:br>
            <a:r>
              <a:rPr lang="en-US" dirty="0" smtClean="0"/>
              <a:t>eastern edge of region</a:t>
            </a:r>
          </a:p>
          <a:p>
            <a:r>
              <a:rPr lang="en-US" dirty="0" smtClean="0"/>
              <a:t>Planning to add</a:t>
            </a:r>
            <a:br>
              <a:rPr lang="en-US" dirty="0" smtClean="0"/>
            </a:br>
            <a:r>
              <a:rPr lang="en-US" dirty="0" smtClean="0"/>
              <a:t>background seismicity</a:t>
            </a:r>
            <a:br>
              <a:rPr lang="en-US" dirty="0" smtClean="0"/>
            </a:br>
            <a:r>
              <a:rPr lang="en-US" dirty="0" smtClean="0"/>
              <a:t>to Study 18.5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grpSp>
        <p:nvGrpSpPr>
          <p:cNvPr id="10" name="Group 9"/>
          <p:cNvGrpSpPr/>
          <p:nvPr/>
        </p:nvGrpSpPr>
        <p:grpSpPr>
          <a:xfrm>
            <a:off x="5486400" y="1905000"/>
            <a:ext cx="4635030" cy="5867400"/>
            <a:chOff x="6497195" y="2681844"/>
            <a:chExt cx="3972883" cy="5029200"/>
          </a:xfrm>
        </p:grpSpPr>
        <p:pic>
          <p:nvPicPr>
            <p:cNvPr id="4098" name="Picture 2" descr="http://scec.usc.edu/scecwiki/images/f/ff/Ratio_ngaw2_exclude_ngaw2_include_10p_in_50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 r="2844" b="11124"/>
            <a:stretch/>
          </p:blipFill>
          <p:spPr bwMode="auto">
            <a:xfrm>
              <a:off x="6497195" y="2681844"/>
              <a:ext cx="3972883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3600000">
              <a:off x="7332613" y="4621893"/>
              <a:ext cx="1165095" cy="594360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74821" y="1905000"/>
            <a:ext cx="4579379" cy="5848832"/>
            <a:chOff x="10439400" y="2681844"/>
            <a:chExt cx="3937643" cy="5029200"/>
          </a:xfrm>
        </p:grpSpPr>
        <p:pic>
          <p:nvPicPr>
            <p:cNvPr id="4100" name="Picture 4" descr="http://scec.usc.edu/scecwiki/images/7/72/Ratio_ngaw2_exclude_ngaw2_include_1p_in_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" r="2966" b="11334"/>
            <a:stretch/>
          </p:blipFill>
          <p:spPr bwMode="auto">
            <a:xfrm>
              <a:off x="10439400" y="2681844"/>
              <a:ext cx="3937643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 rot="3600000">
              <a:off x="11240101" y="4638725"/>
              <a:ext cx="1165095" cy="594360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15001" y="7477991"/>
            <a:ext cx="4343399" cy="3139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2 sec SA, 10% in 50 years exclude/include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197631" y="7467600"/>
            <a:ext cx="4280369" cy="3139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2 sec SA, 1% in 50 years exclude/include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81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18.5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869 sites</a:t>
            </a:r>
          </a:p>
          <a:p>
            <a:r>
              <a:rPr lang="en-US" dirty="0" smtClean="0"/>
              <a:t>1 Hz, </a:t>
            </a:r>
            <a:r>
              <a:rPr lang="en-US" dirty="0" err="1" smtClean="0"/>
              <a:t>V</a:t>
            </a:r>
            <a:r>
              <a:rPr lang="en-US" sz="2400" dirty="0" err="1" smtClean="0"/>
              <a:t>s</a:t>
            </a:r>
            <a:r>
              <a:rPr lang="en-US" dirty="0" smtClean="0"/>
              <a:t> min=500 m/s, UCERF 2 ERF</a:t>
            </a:r>
          </a:p>
          <a:p>
            <a:r>
              <a:rPr lang="en-US" dirty="0" smtClean="0"/>
              <a:t>~80M core-hours, divided between Titan and Blue Waters</a:t>
            </a:r>
          </a:p>
          <a:p>
            <a:pPr lvl="1"/>
            <a:r>
              <a:rPr lang="en-US" dirty="0" smtClean="0"/>
              <a:t>GPUs for SGT generation</a:t>
            </a:r>
          </a:p>
          <a:p>
            <a:pPr lvl="1"/>
            <a:r>
              <a:rPr lang="en-US" dirty="0" smtClean="0"/>
              <a:t>CPUs for mesh generation, reciprocity calculations</a:t>
            </a:r>
          </a:p>
          <a:p>
            <a:r>
              <a:rPr lang="en-US" dirty="0" smtClean="0"/>
              <a:t>750 TB intermediate data</a:t>
            </a:r>
          </a:p>
          <a:p>
            <a:r>
              <a:rPr lang="en-US" dirty="0" smtClean="0"/>
              <a:t>12.6 TB output data products</a:t>
            </a:r>
          </a:p>
          <a:p>
            <a:r>
              <a:rPr lang="en-US" dirty="0" smtClean="0"/>
              <a:t>Planning to start in 2 weeks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80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91430"/>
            <a:ext cx="6341651" cy="3099570"/>
          </a:xfrm>
        </p:spPr>
        <p:txBody>
          <a:bodyPr>
            <a:noAutofit/>
          </a:bodyPr>
          <a:lstStyle/>
          <a:p>
            <a:r>
              <a:rPr lang="en-US" sz="2800" dirty="0" smtClean="0"/>
              <a:t>Updating ERF from UCERF2</a:t>
            </a:r>
          </a:p>
          <a:p>
            <a:pPr lvl="1"/>
            <a:r>
              <a:rPr lang="en-US" sz="2400" dirty="0" smtClean="0"/>
              <a:t>UCERF3 difficult for </a:t>
            </a:r>
            <a:r>
              <a:rPr lang="en-US" sz="2400" dirty="0" err="1" smtClean="0"/>
              <a:t>CyberShake</a:t>
            </a:r>
            <a:endParaRPr lang="en-US" sz="2400" dirty="0" smtClean="0"/>
          </a:p>
          <a:p>
            <a:r>
              <a:rPr lang="en-US" sz="2800" dirty="0" smtClean="0"/>
              <a:t>Alternative: use </a:t>
            </a:r>
            <a:r>
              <a:rPr lang="en-US" sz="2800" dirty="0" err="1" smtClean="0"/>
              <a:t>RSQSim</a:t>
            </a:r>
            <a:r>
              <a:rPr lang="en-US" sz="2800" dirty="0" smtClean="0"/>
              <a:t> to generate long seismicity catalogs</a:t>
            </a:r>
          </a:p>
          <a:p>
            <a:pPr lvl="1"/>
            <a:r>
              <a:rPr lang="en-US" sz="2400" dirty="0" smtClean="0"/>
              <a:t>Based on rate-and-state friction</a:t>
            </a:r>
          </a:p>
          <a:p>
            <a:pPr lvl="1"/>
            <a:r>
              <a:rPr lang="en-US" sz="2400" dirty="0" smtClean="0"/>
              <a:t>Similar ERF to UCERF3</a:t>
            </a:r>
            <a:endParaRPr lang="en-US" sz="2800" dirty="0" smtClean="0"/>
          </a:p>
          <a:p>
            <a:pPr lvl="1"/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9" name="Shape 85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6629400" y="1524001"/>
            <a:ext cx="279667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sqsim_3kyr_30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907"/>
          <a:stretch/>
        </p:blipFill>
        <p:spPr>
          <a:xfrm>
            <a:off x="381000" y="4242570"/>
            <a:ext cx="6096000" cy="3529830"/>
          </a:xfrm>
          <a:prstGeom prst="rect">
            <a:avLst/>
          </a:prstGeom>
        </p:spPr>
      </p:pic>
      <p:pic>
        <p:nvPicPr>
          <p:cNvPr id="13" name="Shape 101"/>
          <p:cNvPicPr preferRelativeResize="0"/>
          <p:nvPr/>
        </p:nvPicPr>
        <p:blipFill rotWithShape="1">
          <a:blip r:embed="rId6">
            <a:alphaModFix/>
          </a:blip>
          <a:srcRect b="11979"/>
          <a:stretch/>
        </p:blipFill>
        <p:spPr>
          <a:xfrm>
            <a:off x="6622307" y="1525817"/>
            <a:ext cx="2804226" cy="328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4"/>
          <p:cNvPicPr preferRelativeResize="0"/>
          <p:nvPr/>
        </p:nvPicPr>
        <p:blipFill rotWithShape="1">
          <a:blip r:embed="rId7">
            <a:alphaModFix/>
          </a:blip>
          <a:srcRect b="11979"/>
          <a:stretch/>
        </p:blipFill>
        <p:spPr>
          <a:xfrm>
            <a:off x="9220200" y="1542146"/>
            <a:ext cx="279667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1"/>
          <p:cNvPicPr preferRelativeResize="0"/>
          <p:nvPr/>
        </p:nvPicPr>
        <p:blipFill rotWithShape="1">
          <a:blip r:embed="rId8">
            <a:alphaModFix/>
          </a:blip>
          <a:srcRect b="11979"/>
          <a:stretch/>
        </p:blipFill>
        <p:spPr>
          <a:xfrm>
            <a:off x="11833731" y="1542146"/>
            <a:ext cx="279667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890415" y="5314245"/>
            <a:ext cx="7711670" cy="2534355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RSQSim</a:t>
            </a:r>
            <a:r>
              <a:rPr lang="en-US" sz="2800" dirty="0" smtClean="0"/>
              <a:t> events fed directly into </a:t>
            </a:r>
            <a:r>
              <a:rPr lang="en-US" sz="2800" dirty="0" err="1" smtClean="0"/>
              <a:t>CyberShake</a:t>
            </a:r>
            <a:endParaRPr lang="en-US" sz="2800" dirty="0" smtClean="0"/>
          </a:p>
          <a:p>
            <a:pPr lvl="1"/>
            <a:r>
              <a:rPr lang="en-US" sz="2300" dirty="0" smtClean="0"/>
              <a:t>Slip time functions produced, no need for generator</a:t>
            </a:r>
          </a:p>
          <a:p>
            <a:r>
              <a:rPr lang="en-US" sz="2800" dirty="0" smtClean="0"/>
              <a:t>Fully physics-based PSHA</a:t>
            </a:r>
          </a:p>
          <a:p>
            <a:r>
              <a:rPr lang="en-US" sz="2800" dirty="0" smtClean="0"/>
              <a:t>Undergoing extensive validation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2" name="Shape 96"/>
          <p:cNvPicPr preferRelativeResize="0"/>
          <p:nvPr/>
        </p:nvPicPr>
        <p:blipFill rotWithShape="1">
          <a:blip r:embed="rId9">
            <a:alphaModFix/>
          </a:blip>
          <a:srcRect b="9033"/>
          <a:stretch/>
        </p:blipFill>
        <p:spPr>
          <a:xfrm>
            <a:off x="11833732" y="1524000"/>
            <a:ext cx="2796668" cy="338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075239" y="1175468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UCERF2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666039" y="1175468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UCERF3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292142" y="1175468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 smtClean="0"/>
              <a:t>RSQSim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891458" y="4800600"/>
            <a:ext cx="352914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PGA (g), 2% in 50 </a:t>
            </a:r>
            <a:r>
              <a:rPr lang="en-US" sz="1600" dirty="0" err="1" smtClean="0"/>
              <a:t>yrs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2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949" y="228600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RSQSim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Hazard curves</a:t>
            </a:r>
          </a:p>
          <a:p>
            <a:pPr lvl="1"/>
            <a:r>
              <a:rPr lang="en-US" dirty="0" err="1" smtClean="0"/>
              <a:t>RSQSim</a:t>
            </a:r>
            <a:r>
              <a:rPr lang="en-US" dirty="0" smtClean="0"/>
              <a:t>/</a:t>
            </a:r>
            <a:r>
              <a:rPr lang="en-US" dirty="0" err="1" smtClean="0"/>
              <a:t>CyberShake</a:t>
            </a:r>
            <a:r>
              <a:rPr lang="en-US" dirty="0" smtClean="0"/>
              <a:t> (3D)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RSQSim</a:t>
            </a:r>
            <a:r>
              <a:rPr lang="en-US" dirty="0" smtClean="0">
                <a:solidFill>
                  <a:srgbClr val="0000FF"/>
                </a:solidFill>
              </a:rPr>
              <a:t>/GMPE (ASK 2014)</a:t>
            </a:r>
          </a:p>
          <a:p>
            <a:pPr lvl="1"/>
            <a:r>
              <a:rPr lang="en-US" dirty="0" err="1" smtClean="0">
                <a:solidFill>
                  <a:srgbClr val="FFC000"/>
                </a:solidFill>
              </a:rPr>
              <a:t>RSQSim</a:t>
            </a:r>
            <a:r>
              <a:rPr lang="en-US" dirty="0" smtClean="0">
                <a:solidFill>
                  <a:srgbClr val="FFC000"/>
                </a:solidFill>
              </a:rPr>
              <a:t>/SCEC Broadband Platform (1D)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Curves less smooth due to less variability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for individual sources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About 20% as many events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Simulation curves are truncated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 million year catalog: minimum probability of 10</a:t>
            </a:r>
            <a:r>
              <a:rPr lang="en-US" baseline="30000" dirty="0" smtClean="0">
                <a:solidFill>
                  <a:schemeClr val="tx1"/>
                </a:solidFill>
              </a:rPr>
              <a:t>-6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Working to improve match with observed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rupture velocities using SCEC BBP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8" name="Shape 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53600" y="864632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3600" y="4421962"/>
            <a:ext cx="4568850" cy="342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1034445" y="685800"/>
            <a:ext cx="2286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Hard rock site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44200" y="4255667"/>
            <a:ext cx="2743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Deep basin site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70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Central California 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Integrating improved basins from Shaw and </a:t>
            </a:r>
            <a:r>
              <a:rPr lang="en-US" dirty="0" err="1" smtClean="0"/>
              <a:t>Plesch</a:t>
            </a:r>
            <a:r>
              <a:rPr lang="en-US" dirty="0" smtClean="0"/>
              <a:t> into CCA-06</a:t>
            </a:r>
          </a:p>
          <a:p>
            <a:r>
              <a:rPr lang="en-US" dirty="0" smtClean="0"/>
              <a:t>Will rerun Study 17.3 with improved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7" name="Shape 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419" y="2727197"/>
            <a:ext cx="6265981" cy="461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028" y="2727197"/>
            <a:ext cx="6265972" cy="46159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62200" y="7440102"/>
            <a:ext cx="3124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San Joaquin basin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448800" y="7440102"/>
            <a:ext cx="3124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Santa Maria basin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55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 the horizon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Discontinuous mesh implementation of SGT code</a:t>
            </a:r>
          </a:p>
          <a:p>
            <a:pPr lvl="1"/>
            <a:r>
              <a:rPr lang="en-US" dirty="0" smtClean="0"/>
              <a:t>Current version uses regular mesh</a:t>
            </a:r>
          </a:p>
          <a:p>
            <a:pPr lvl="1"/>
            <a:r>
              <a:rPr lang="en-US" dirty="0" smtClean="0"/>
              <a:t>Performance improvement</a:t>
            </a:r>
          </a:p>
          <a:p>
            <a:pPr lvl="1"/>
            <a:r>
              <a:rPr lang="en-US" dirty="0" smtClean="0"/>
              <a:t>Includes frequency-dependent Q, plasticity</a:t>
            </a:r>
            <a:endParaRPr lang="en-US" dirty="0"/>
          </a:p>
          <a:p>
            <a:r>
              <a:rPr lang="en-US" dirty="0" smtClean="0"/>
              <a:t>Nonlinearity</a:t>
            </a:r>
            <a:endParaRPr lang="en-US" dirty="0"/>
          </a:p>
          <a:p>
            <a:pPr lvl="1"/>
            <a:r>
              <a:rPr lang="en-US" dirty="0" smtClean="0"/>
              <a:t>Breaks reciprocity: will require changes to </a:t>
            </a:r>
            <a:r>
              <a:rPr lang="en-US" dirty="0" err="1" smtClean="0"/>
              <a:t>CyberShake</a:t>
            </a:r>
            <a:endParaRPr lang="en-US" dirty="0"/>
          </a:p>
          <a:p>
            <a:pPr lvl="1"/>
            <a:r>
              <a:rPr lang="en-US" dirty="0" smtClean="0"/>
              <a:t>Exploring multiple paths forward</a:t>
            </a:r>
          </a:p>
          <a:p>
            <a:pPr lvl="2"/>
            <a:r>
              <a:rPr lang="en-US" dirty="0" smtClean="0"/>
              <a:t>Use nonlinear approximations in reciprocity</a:t>
            </a:r>
          </a:p>
          <a:p>
            <a:pPr lvl="2"/>
            <a:r>
              <a:rPr lang="en-US" dirty="0" smtClean="0"/>
              <a:t>Perform forward simulation of small subset of events, use reciprocity for others</a:t>
            </a:r>
          </a:p>
          <a:p>
            <a:pPr lvl="3"/>
            <a:r>
              <a:rPr lang="en-US" dirty="0" smtClean="0"/>
              <a:t>Use machine learning to identify which events should be forward-simulated</a:t>
            </a:r>
          </a:p>
          <a:p>
            <a:pPr lvl="2"/>
            <a:r>
              <a:rPr lang="en-US" dirty="0" smtClean="0"/>
              <a:t>Create ‘equivalent kinematic sources’, which reproduce nonlinear effects</a:t>
            </a:r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37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28600" y="7874896"/>
            <a:ext cx="1584960" cy="27432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defPPr>
              <a:defRPr lang="en-US"/>
            </a:defPPr>
            <a:lvl1pPr marL="0" algn="r" defTabSz="1097463" rtl="0" eaLnBrk="1" latinLnBrk="0" hangingPunct="1">
              <a:defRPr sz="1700" kern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463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194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926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657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2389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1120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852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69" y="3512363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05" y="5902241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85567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511" y="465585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610600" y="5329300"/>
            <a:ext cx="4445773" cy="629913"/>
            <a:chOff x="3009900" y="4800600"/>
            <a:chExt cx="3619500" cy="51284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5898429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200400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18051" cy="64922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Southern California Earthquake Center’s 3D physics-based probabilistic seismic hazard analysis (PSHA) platform</a:t>
            </a:r>
          </a:p>
          <a:p>
            <a:r>
              <a:rPr lang="en-US" dirty="0" smtClean="0"/>
              <a:t>UCERF2 used as earthquake rupture forecast (M≥6.5, &lt;200 km)</a:t>
            </a:r>
          </a:p>
          <a:p>
            <a:r>
              <a:rPr lang="en-US" dirty="0" smtClean="0"/>
              <a:t>Reciprocity-based approach to simulate seismograms (~500,000 per site)</a:t>
            </a:r>
          </a:p>
          <a:p>
            <a:r>
              <a:rPr lang="en-US" dirty="0" smtClean="0"/>
              <a:t>Intensity measures (geometric mean, RotD50, RotD100) &amp; duration calculated</a:t>
            </a:r>
          </a:p>
          <a:p>
            <a:r>
              <a:rPr lang="en-US" dirty="0" smtClean="0"/>
              <a:t>Hazard results from individual sites interpolated with GMPEs to make map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16034" b="3545"/>
          <a:stretch/>
        </p:blipFill>
        <p:spPr bwMode="auto">
          <a:xfrm>
            <a:off x="7907592" y="977270"/>
            <a:ext cx="6722808" cy="698263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0831800" y="1634253"/>
            <a:ext cx="3452043" cy="66021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700" dirty="0">
                <a:solidFill>
                  <a:srgbClr val="FFFFFF"/>
                </a:solidFill>
              </a:rPr>
              <a:t>Earthquake forecast: UCERF2</a:t>
            </a:r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Structural model: CVM-S4.26</a:t>
            </a:r>
          </a:p>
        </p:txBody>
      </p:sp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grpSp>
        <p:nvGrpSpPr>
          <p:cNvPr id="7" name="Group 21"/>
          <p:cNvGrpSpPr/>
          <p:nvPr/>
        </p:nvGrpSpPr>
        <p:grpSpPr>
          <a:xfrm>
            <a:off x="6263623" y="5486400"/>
            <a:ext cx="2847974" cy="1818620"/>
            <a:chOff x="5867400" y="1524000"/>
            <a:chExt cx="2847975" cy="1818618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10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11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30"/>
            <p:cNvSpPr txBox="1">
              <a:spLocks noChangeArrowheads="1"/>
            </p:cNvSpPr>
            <p:nvPr/>
          </p:nvSpPr>
          <p:spPr bwMode="auto">
            <a:xfrm>
              <a:off x="6469406" y="2819399"/>
              <a:ext cx="2202848" cy="52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12" name="Line 26"/>
          <p:cNvSpPr>
            <a:spLocks noChangeShapeType="1"/>
          </p:cNvSpPr>
          <p:nvPr/>
        </p:nvSpPr>
        <p:spPr bwMode="auto">
          <a:xfrm rot="5400000" flipH="1" flipV="1">
            <a:off x="6824472" y="3093542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rot="5400000" flipH="1" flipV="1">
            <a:off x="4462312" y="3212414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609761" y="2997955"/>
            <a:ext cx="1534891" cy="90920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UCVM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94202" y="3027361"/>
            <a:ext cx="1530397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AWP-ODC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273692" y="3027361"/>
            <a:ext cx="1489308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4912" y="3940277"/>
            <a:ext cx="1954888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1 job per site</a:t>
            </a:r>
          </a:p>
          <a:p>
            <a:pPr algn="ctr"/>
            <a:r>
              <a:rPr lang="en-US" sz="1200" b="1" i="1" dirty="0">
                <a:cs typeface="Arial" pitchFamily="34" charset="0"/>
              </a:rPr>
              <a:t>MPI, </a:t>
            </a:r>
            <a:r>
              <a:rPr lang="en-US" sz="1200" b="1" i="1" dirty="0" smtClean="0">
                <a:cs typeface="Arial" pitchFamily="34" charset="0"/>
              </a:rPr>
              <a:t>1500-4000 cores</a:t>
            </a:r>
            <a:endParaRPr lang="en-US" sz="1600" b="1" i="1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1812" y="3940277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0704" y="3940277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500,000 events per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site</a:t>
            </a:r>
          </a:p>
          <a:p>
            <a:pPr algn="ctr"/>
            <a:r>
              <a:rPr lang="en-US" sz="1200" b="1" dirty="0"/>
              <a:t>MPI master/worker, </a:t>
            </a:r>
            <a:r>
              <a:rPr lang="en-US" sz="1200" b="1" dirty="0" smtClean="0"/>
              <a:t>~4000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rot="5400000" flipH="1" flipV="1">
            <a:off x="9252134" y="3069370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rot="10800000" flipV="1">
            <a:off x="10410000" y="4758344"/>
            <a:ext cx="0" cy="57565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9689594" y="2971800"/>
            <a:ext cx="1435606" cy="96151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rot="10800000" flipH="1" flipV="1">
            <a:off x="8018346" y="4711894"/>
            <a:ext cx="0" cy="62131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495621" y="3969670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</a:t>
            </a:r>
            <a:r>
              <a:rPr lang="en-US" sz="1600" b="1" i="1" dirty="0" smtClean="0">
                <a:latin typeface="Times"/>
                <a:cs typeface="Times"/>
              </a:rPr>
              <a:t>images</a:t>
            </a:r>
            <a:endParaRPr lang="en-US" sz="1600" b="1" i="1" dirty="0">
              <a:latin typeface="Times"/>
              <a:cs typeface="Times"/>
            </a:endParaRP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rot="10800000" flipH="1">
            <a:off x="3319313" y="4711894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252512" y="5378169"/>
            <a:ext cx="2107291" cy="1691912"/>
            <a:chOff x="1376950" y="3581400"/>
            <a:chExt cx="2107290" cy="16919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2057400" y="7088515"/>
            <a:ext cx="2514600" cy="30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52074" y="3167258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11 </a:t>
            </a:r>
            <a:r>
              <a:rPr lang="en-US" sz="1200" dirty="0">
                <a:latin typeface="Arial"/>
                <a:cs typeface="Arial"/>
              </a:rPr>
              <a:t>G</a:t>
            </a:r>
            <a:r>
              <a:rPr lang="en-US" sz="1200" dirty="0" smtClean="0">
                <a:latin typeface="Arial"/>
                <a:cs typeface="Arial"/>
              </a:rPr>
              <a:t>B </a:t>
            </a:r>
            <a:endParaRPr lang="en-US" sz="1200" dirty="0"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6200" y="1600200"/>
            <a:ext cx="2334709" cy="3334868"/>
            <a:chOff x="0" y="2967470"/>
            <a:chExt cx="1945590" cy="2779051"/>
          </a:xfrm>
        </p:grpSpPr>
        <p:pic>
          <p:nvPicPr>
            <p:cNvPr id="32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35" name="Line 26"/>
          <p:cNvSpPr>
            <a:spLocks noChangeShapeType="1"/>
          </p:cNvSpPr>
          <p:nvPr/>
        </p:nvSpPr>
        <p:spPr bwMode="auto">
          <a:xfrm rot="5400000" flipV="1">
            <a:off x="2353076" y="3264249"/>
            <a:ext cx="0" cy="353528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89" y="1371600"/>
            <a:ext cx="1820123" cy="1084010"/>
          </a:xfrm>
          <a:prstGeom prst="rect">
            <a:avLst/>
          </a:prstGeom>
        </p:spPr>
      </p:pic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8001000" y="2537006"/>
            <a:ext cx="0" cy="452004"/>
          </a:xfrm>
          <a:prstGeom prst="line">
            <a:avLst/>
          </a:prstGeom>
          <a:noFill/>
          <a:ln w="3810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57800" y="1524000"/>
            <a:ext cx="1815524" cy="75696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Graves-</a:t>
            </a:r>
            <a:r>
              <a:rPr lang="en-US" sz="1400" b="1" dirty="0" err="1" smtClean="0">
                <a:solidFill>
                  <a:srgbClr val="000000"/>
                </a:solidFill>
              </a:rPr>
              <a:t>Pitarka</a:t>
            </a:r>
            <a:r>
              <a:rPr lang="en-US" sz="1400" b="1" dirty="0" smtClean="0">
                <a:solidFill>
                  <a:srgbClr val="000000"/>
                </a:solidFill>
              </a:rPr>
              <a:t> (2014) kinematic </a:t>
            </a:r>
            <a:r>
              <a:rPr lang="en-US" sz="1400" b="1" dirty="0">
                <a:solidFill>
                  <a:srgbClr val="000000"/>
                </a:solidFill>
              </a:rPr>
              <a:t>rupture </a:t>
            </a:r>
            <a:r>
              <a:rPr lang="en-US" sz="1400" b="1" dirty="0" smtClean="0">
                <a:solidFill>
                  <a:srgbClr val="000000"/>
                </a:solidFill>
              </a:rPr>
              <a:t>generator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524984" y="5486400"/>
            <a:ext cx="1809158" cy="1502836"/>
            <a:chOff x="3581400" y="1447800"/>
            <a:chExt cx="1809162" cy="150283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41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658600" y="1981200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 rot="5400000" flipH="1" flipV="1">
            <a:off x="10651551" y="4525387"/>
            <a:ext cx="1109820" cy="6197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 rot="5400000" flipV="1">
            <a:off x="3403857" y="-24310"/>
            <a:ext cx="0" cy="3825916"/>
          </a:xfrm>
          <a:prstGeom prst="line">
            <a:avLst/>
          </a:prstGeom>
          <a:noFill/>
          <a:ln w="3810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1393028" y="5668662"/>
            <a:ext cx="3313572" cy="1341738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Most recent </a:t>
            </a:r>
            <a:r>
              <a:rPr lang="en-US" sz="20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2000" b="1" dirty="0" smtClean="0">
                <a:solidFill>
                  <a:srgbClr val="000000"/>
                </a:solidFill>
              </a:rPr>
              <a:t> study took 4 weeks of real time and used 21 million core-hours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6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985839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19102"/>
          <a:stretch/>
        </p:blipFill>
        <p:spPr bwMode="auto">
          <a:xfrm>
            <a:off x="10134600" y="1371600"/>
            <a:ext cx="4495799" cy="65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10439400" cy="6172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workflow </a:t>
            </a:r>
            <a:r>
              <a:rPr lang="en-US" dirty="0"/>
              <a:t>tools </a:t>
            </a:r>
            <a:r>
              <a:rPr lang="en-US" dirty="0" smtClean="0"/>
              <a:t>orchestrate </a:t>
            </a:r>
            <a:r>
              <a:rPr lang="en-US" dirty="0" err="1" smtClean="0"/>
              <a:t>CyberShake</a:t>
            </a:r>
            <a:r>
              <a:rPr lang="en-US" dirty="0" smtClean="0"/>
              <a:t> simulations</a:t>
            </a:r>
            <a:endParaRPr lang="en-US" dirty="0"/>
          </a:p>
          <a:p>
            <a:pPr lvl="1"/>
            <a:r>
              <a:rPr lang="en-US" dirty="0" smtClean="0"/>
              <a:t>Pegasus-WMS, </a:t>
            </a:r>
            <a:r>
              <a:rPr lang="en-US" dirty="0" err="1"/>
              <a:t>HTCondor</a:t>
            </a:r>
            <a:r>
              <a:rPr lang="en-US" dirty="0"/>
              <a:t>, </a:t>
            </a:r>
            <a:r>
              <a:rPr lang="en-US" dirty="0" smtClean="0"/>
              <a:t>Globus Toolkit</a:t>
            </a:r>
            <a:endParaRPr lang="en-US" dirty="0"/>
          </a:p>
          <a:p>
            <a:pPr lvl="1"/>
            <a:r>
              <a:rPr lang="en-US" dirty="0" smtClean="0"/>
              <a:t>Create description </a:t>
            </a:r>
            <a:r>
              <a:rPr lang="en-US" dirty="0"/>
              <a:t>of workflow with files and dependencies</a:t>
            </a:r>
          </a:p>
          <a:p>
            <a:pPr lvl="1"/>
            <a:r>
              <a:rPr lang="en-US" dirty="0"/>
              <a:t>Tools then manage real-time execution of workflow</a:t>
            </a:r>
          </a:p>
          <a:p>
            <a:r>
              <a:rPr lang="en-US" dirty="0" smtClean="0"/>
              <a:t>Provide key benefits</a:t>
            </a:r>
          </a:p>
          <a:p>
            <a:pPr lvl="1"/>
            <a:r>
              <a:rPr lang="en-US" dirty="0" smtClean="0"/>
              <a:t>Automation: supports </a:t>
            </a:r>
            <a:r>
              <a:rPr lang="en-US" dirty="0"/>
              <a:t>running </a:t>
            </a:r>
            <a:r>
              <a:rPr lang="en-US" dirty="0" smtClean="0"/>
              <a:t>millions of jobs over weeks</a:t>
            </a:r>
            <a:endParaRPr lang="en-US" dirty="0"/>
          </a:p>
          <a:p>
            <a:pPr lvl="1"/>
            <a:r>
              <a:rPr lang="en-US" dirty="0" smtClean="0"/>
              <a:t>Data management: files </a:t>
            </a:r>
            <a:r>
              <a:rPr lang="en-US" dirty="0"/>
              <a:t>are automatically </a:t>
            </a:r>
            <a:r>
              <a:rPr lang="en-US" dirty="0" smtClean="0"/>
              <a:t>staged in </a:t>
            </a:r>
            <a:r>
              <a:rPr lang="en-US" dirty="0"/>
              <a:t>and </a:t>
            </a:r>
            <a:r>
              <a:rPr lang="en-US" dirty="0" smtClean="0"/>
              <a:t>out</a:t>
            </a:r>
            <a:endParaRPr lang="en-US" dirty="0"/>
          </a:p>
          <a:p>
            <a:pPr lvl="1"/>
            <a:r>
              <a:rPr lang="en-US" dirty="0" smtClean="0"/>
              <a:t>Resource provisioning: jobs submitted to </a:t>
            </a:r>
            <a:r>
              <a:rPr lang="en-US" dirty="0"/>
              <a:t>multiple </a:t>
            </a:r>
            <a:r>
              <a:rPr lang="en-US" dirty="0" smtClean="0"/>
              <a:t>clusters</a:t>
            </a:r>
          </a:p>
          <a:p>
            <a:r>
              <a:rPr lang="en-US" dirty="0" smtClean="0"/>
              <a:t>Enabled </a:t>
            </a:r>
            <a:r>
              <a:rPr lang="en-US" dirty="0"/>
              <a:t>SCEC to scale </a:t>
            </a:r>
            <a:r>
              <a:rPr lang="en-US" dirty="0" err="1"/>
              <a:t>CyberShake</a:t>
            </a:r>
            <a:r>
              <a:rPr lang="en-US" dirty="0"/>
              <a:t> since </a:t>
            </a:r>
            <a:r>
              <a:rPr lang="en-US" dirty="0" smtClean="0"/>
              <a:t>2007</a:t>
            </a:r>
          </a:p>
          <a:p>
            <a:pPr lvl="1"/>
            <a:r>
              <a:rPr lang="en-US" dirty="0" smtClean="0"/>
              <a:t>9 different supercomputers</a:t>
            </a:r>
          </a:p>
          <a:p>
            <a:pPr lvl="1"/>
            <a:r>
              <a:rPr lang="en-US" dirty="0" smtClean="0"/>
              <a:t>100 million core-hours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3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973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2017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17.3: Central California</a:t>
            </a:r>
          </a:p>
          <a:p>
            <a:r>
              <a:rPr lang="en-US" dirty="0" smtClean="0"/>
              <a:t>438 sites (+57) x 2 velocity models</a:t>
            </a:r>
          </a:p>
          <a:p>
            <a:pPr lvl="1"/>
            <a:r>
              <a:rPr lang="en-US" dirty="0" err="1" smtClean="0"/>
              <a:t>Tomographically</a:t>
            </a:r>
            <a:r>
              <a:rPr lang="en-US" dirty="0" smtClean="0"/>
              <a:t>-derived 3D (CCA-06)</a:t>
            </a:r>
          </a:p>
          <a:p>
            <a:pPr lvl="1"/>
            <a:r>
              <a:rPr lang="en-US" dirty="0" smtClean="0"/>
              <a:t>1D average of 3D model</a:t>
            </a:r>
          </a:p>
          <a:p>
            <a:r>
              <a:rPr lang="en-US" dirty="0" smtClean="0"/>
              <a:t>Burned 21.6M core-hours on NCSA</a:t>
            </a:r>
            <a:br>
              <a:rPr lang="en-US" dirty="0" smtClean="0"/>
            </a:br>
            <a:r>
              <a:rPr lang="en-US" i="1" dirty="0" smtClean="0"/>
              <a:t>Blue Waters</a:t>
            </a:r>
            <a:r>
              <a:rPr lang="en-US" dirty="0" smtClean="0"/>
              <a:t> and OLCF </a:t>
            </a:r>
            <a:r>
              <a:rPr lang="en-US" i="1" dirty="0" smtClean="0"/>
              <a:t>Titan</a:t>
            </a:r>
            <a:endParaRPr lang="en-US" dirty="0" smtClean="0"/>
          </a:p>
          <a:p>
            <a:r>
              <a:rPr lang="en-US" dirty="0" smtClean="0"/>
              <a:t>Ran 15,581 jobs using workflows</a:t>
            </a:r>
          </a:p>
          <a:p>
            <a:r>
              <a:rPr lang="en-US" dirty="0" smtClean="0"/>
              <a:t>Managed 777 TB data</a:t>
            </a:r>
          </a:p>
          <a:p>
            <a:pPr lvl="1"/>
            <a:r>
              <a:rPr lang="en-US" dirty="0" smtClean="0"/>
              <a:t>308 TB transferred between systems</a:t>
            </a:r>
          </a:p>
          <a:p>
            <a:pPr lvl="1"/>
            <a:r>
              <a:rPr lang="en-US" dirty="0" smtClean="0"/>
              <a:t>10.7 TB archived (285M seismograms)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5224"/>
          <a:stretch/>
        </p:blipFill>
        <p:spPr bwMode="auto">
          <a:xfrm>
            <a:off x="8229600" y="1164266"/>
            <a:ext cx="6377763" cy="6705245"/>
          </a:xfrm>
          <a:prstGeom prst="rect">
            <a:avLst/>
          </a:prstGeom>
          <a:noFill/>
          <a:ln w="38100">
            <a:noFill/>
          </a:ln>
          <a:effectLst/>
          <a:extLst/>
        </p:spPr>
      </p:pic>
      <p:sp>
        <p:nvSpPr>
          <p:cNvPr id="12" name="TextBox 11"/>
          <p:cNvSpPr txBox="1"/>
          <p:nvPr/>
        </p:nvSpPr>
        <p:spPr>
          <a:xfrm>
            <a:off x="12344400" y="1676400"/>
            <a:ext cx="195485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Combined 3D model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3182754">
            <a:off x="9195336" y="2371545"/>
            <a:ext cx="3071284" cy="2300594"/>
          </a:xfrm>
          <a:prstGeom prst="rect">
            <a:avLst/>
          </a:prstGeom>
          <a:noFill/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 rot="1805639">
            <a:off x="11541774" y="4161099"/>
            <a:ext cx="2575311" cy="1570657"/>
          </a:xfrm>
          <a:prstGeom prst="rect">
            <a:avLst/>
          </a:prstGeom>
          <a:noFill/>
          <a:ln w="317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8839200" y="4272070"/>
            <a:ext cx="1143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Study 17.3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82600" y="3662470"/>
            <a:ext cx="1143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Study 15.4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51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18.5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Migrate </a:t>
            </a:r>
            <a:r>
              <a:rPr lang="en-US" dirty="0" err="1" smtClean="0"/>
              <a:t>CyberShake</a:t>
            </a:r>
            <a:r>
              <a:rPr lang="en-US" dirty="0" smtClean="0"/>
              <a:t> farther north, to greater San Francisco (“Bay Area”)</a:t>
            </a:r>
          </a:p>
          <a:p>
            <a:r>
              <a:rPr lang="en-US" dirty="0" smtClean="0"/>
              <a:t>837 new sites + 32 for verification</a:t>
            </a:r>
          </a:p>
          <a:p>
            <a:r>
              <a:rPr lang="en-US" dirty="0" smtClean="0"/>
              <a:t>New combination of velocity</a:t>
            </a:r>
            <a:br>
              <a:rPr lang="en-US" dirty="0" smtClean="0"/>
            </a:br>
            <a:r>
              <a:rPr lang="en-US" dirty="0" smtClean="0"/>
              <a:t>models</a:t>
            </a:r>
          </a:p>
          <a:p>
            <a:r>
              <a:rPr lang="en-US" dirty="0" smtClean="0"/>
              <a:t>First physics-based PSHA</a:t>
            </a:r>
            <a:br>
              <a:rPr lang="en-US" dirty="0" smtClean="0"/>
            </a:br>
            <a:r>
              <a:rPr lang="en-US" dirty="0" smtClean="0"/>
              <a:t>results for this region</a:t>
            </a:r>
          </a:p>
          <a:p>
            <a:r>
              <a:rPr lang="en-US" dirty="0" smtClean="0"/>
              <a:t>Largest study computationally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9935171" y="1905000"/>
            <a:ext cx="431422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scec.usc.edu/scecwiki/images/1/1a/Study_18_3_si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96" y="1905000"/>
            <a:ext cx="704405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01200" y="6781800"/>
            <a:ext cx="5029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Southern CA region in black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CA region in magenta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Bay Area region in orange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4672" y="7114198"/>
            <a:ext cx="57150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869 sites, densest near San Francisco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9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Velocity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single model large enough</a:t>
            </a:r>
            <a:br>
              <a:rPr lang="en-US" dirty="0" smtClean="0"/>
            </a:br>
            <a:r>
              <a:rPr lang="en-US" dirty="0" smtClean="0"/>
              <a:t>for statewide volume</a:t>
            </a:r>
          </a:p>
          <a:p>
            <a:r>
              <a:rPr lang="en-US" dirty="0" smtClean="0"/>
              <a:t>Must stitch together models</a:t>
            </a:r>
          </a:p>
          <a:p>
            <a:pPr lvl="1"/>
            <a:r>
              <a:rPr lang="en-US" dirty="0" smtClean="0"/>
              <a:t>USGS Bay Area (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CCA-06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blue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CVM-S4.26 (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red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1D background model (white)</a:t>
            </a:r>
          </a:p>
          <a:p>
            <a:r>
              <a:rPr lang="en-US" dirty="0" smtClean="0"/>
              <a:t>Apply smoothing along</a:t>
            </a:r>
            <a:br>
              <a:rPr lang="en-US" dirty="0" smtClean="0"/>
            </a:br>
            <a:r>
              <a:rPr lang="en-US" dirty="0" smtClean="0"/>
              <a:t>model interfaces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10" name="Right Triangle 9"/>
          <p:cNvSpPr/>
          <p:nvPr/>
        </p:nvSpPr>
        <p:spPr>
          <a:xfrm rot="2166556">
            <a:off x="8120632" y="3221096"/>
            <a:ext cx="3222510" cy="126328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6666" r="59479" b="12037"/>
          <a:stretch/>
        </p:blipFill>
        <p:spPr bwMode="auto">
          <a:xfrm>
            <a:off x="7848600" y="1260795"/>
            <a:ext cx="6589882" cy="643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 rot="18546030">
            <a:off x="10804481" y="5545764"/>
            <a:ext cx="2009302" cy="132007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ight Triangle 31"/>
          <p:cNvSpPr/>
          <p:nvPr/>
        </p:nvSpPr>
        <p:spPr>
          <a:xfrm rot="19887622" flipH="1" flipV="1">
            <a:off x="12472073" y="5232842"/>
            <a:ext cx="334692" cy="726101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/>
          <p:cNvSpPr/>
          <p:nvPr/>
        </p:nvSpPr>
        <p:spPr>
          <a:xfrm rot="19862480">
            <a:off x="9940921" y="1477291"/>
            <a:ext cx="1140970" cy="2118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19498297">
            <a:off x="10017796" y="3656763"/>
            <a:ext cx="2122309" cy="2387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Triangle 30"/>
          <p:cNvSpPr/>
          <p:nvPr/>
        </p:nvSpPr>
        <p:spPr>
          <a:xfrm rot="14127317">
            <a:off x="8945164" y="5417726"/>
            <a:ext cx="2341517" cy="25457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 rot="3680599">
            <a:off x="8141185" y="2956662"/>
            <a:ext cx="3223415" cy="12471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ight Triangle 25"/>
          <p:cNvSpPr/>
          <p:nvPr/>
        </p:nvSpPr>
        <p:spPr>
          <a:xfrm rot="9179973" flipH="1">
            <a:off x="9917666" y="4914804"/>
            <a:ext cx="1408771" cy="172668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ight Triangle 26"/>
          <p:cNvSpPr/>
          <p:nvPr/>
        </p:nvSpPr>
        <p:spPr>
          <a:xfrm rot="3407919" flipH="1" flipV="1">
            <a:off x="8764733" y="3219144"/>
            <a:ext cx="3068924" cy="294419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ight Triangle 28"/>
          <p:cNvSpPr/>
          <p:nvPr/>
        </p:nvSpPr>
        <p:spPr>
          <a:xfrm rot="3261372">
            <a:off x="10872627" y="3992341"/>
            <a:ext cx="2341511" cy="311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ight Triangle 33"/>
          <p:cNvSpPr/>
          <p:nvPr/>
        </p:nvSpPr>
        <p:spPr>
          <a:xfrm rot="3658278" flipH="1" flipV="1">
            <a:off x="11938239" y="5682408"/>
            <a:ext cx="762212" cy="1892808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ight Triangle 32"/>
          <p:cNvSpPr/>
          <p:nvPr/>
        </p:nvSpPr>
        <p:spPr>
          <a:xfrm rot="19921613">
            <a:off x="10934017" y="6416710"/>
            <a:ext cx="493776" cy="118872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57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5" grpId="0" animBg="1"/>
      <p:bldP spid="28" grpId="0" animBg="1"/>
      <p:bldP spid="31" grpId="0" animBg="1"/>
      <p:bldP spid="25" grpId="0" animBg="1"/>
      <p:bldP spid="26" grpId="0" animBg="1"/>
      <p:bldP spid="27" grpId="0" animBg="1"/>
      <p:bldP spid="29" grpId="0" animBg="1"/>
      <p:bldP spid="34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Geotechnical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7239000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No GTL applied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0" y="7271468"/>
            <a:ext cx="27813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Ely GTL applied</a:t>
            </a:r>
            <a:endParaRPr lang="en-US" sz="2400" dirty="0"/>
          </a:p>
        </p:txBody>
      </p:sp>
      <p:pic>
        <p:nvPicPr>
          <p:cNvPr id="2054" name="Picture 6" descr="http://scec.usc.edu/scecwiki/images/b/b4/Cross_study_depth_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91262" r="7532"/>
          <a:stretch/>
        </p:blipFill>
        <p:spPr bwMode="auto">
          <a:xfrm>
            <a:off x="5029200" y="7239000"/>
            <a:ext cx="4800600" cy="57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cec.usc.edu/scecwiki/images/7/7e/Cross_study_no_depth_1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19782" r="4935" b="17881"/>
          <a:stretch/>
        </p:blipFill>
        <p:spPr bwMode="auto">
          <a:xfrm>
            <a:off x="1104404" y="3312225"/>
            <a:ext cx="5677396" cy="40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ec.usc.edu/scecwiki/images/b/b4/Cross_study_depth_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8202" r="5735" b="18437"/>
          <a:stretch/>
        </p:blipFill>
        <p:spPr bwMode="auto">
          <a:xfrm>
            <a:off x="8077200" y="3251523"/>
            <a:ext cx="5638800" cy="40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2123505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Study 17.3 used </a:t>
            </a:r>
            <a:r>
              <a:rPr lang="en-US" dirty="0" err="1" smtClean="0"/>
              <a:t>Vs</a:t>
            </a:r>
            <a:r>
              <a:rPr lang="en-US" dirty="0" smtClean="0"/>
              <a:t> min=900 m/s due to tomography with CCA-06</a:t>
            </a:r>
            <a:endParaRPr lang="en-US" dirty="0"/>
          </a:p>
          <a:p>
            <a:r>
              <a:rPr lang="en-US" dirty="0" smtClean="0"/>
              <a:t>Plan to perform Study 18.5 at </a:t>
            </a:r>
            <a:r>
              <a:rPr lang="en-US" dirty="0" err="1"/>
              <a:t>V</a:t>
            </a:r>
            <a:r>
              <a:rPr lang="en-US" sz="2400" dirty="0" err="1"/>
              <a:t>s</a:t>
            </a:r>
            <a:r>
              <a:rPr lang="en-US" dirty="0"/>
              <a:t> </a:t>
            </a:r>
            <a:r>
              <a:rPr lang="en-US" dirty="0" smtClean="0"/>
              <a:t>min=500 </a:t>
            </a:r>
            <a:r>
              <a:rPr lang="en-US" dirty="0"/>
              <a:t>m/s </a:t>
            </a:r>
            <a:endParaRPr lang="en-US" dirty="0" smtClean="0"/>
          </a:p>
          <a:p>
            <a:r>
              <a:rPr lang="en-US" dirty="0" smtClean="0"/>
              <a:t>Added Vs30-derived GTL (from Wills (2015))</a:t>
            </a:r>
          </a:p>
        </p:txBody>
      </p:sp>
    </p:spTree>
    <p:extLst>
      <p:ext uri="{BB962C8B-B14F-4D97-AF65-F5344CB8AC3E}">
        <p14:creationId xmlns:p14="http://schemas.microsoft.com/office/powerpoint/2010/main" val="28614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Velocity Model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Performed forward simulations near model interface to test smoothing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5/23/2018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t="4791" r="19731" b="5764"/>
          <a:stretch/>
        </p:blipFill>
        <p:spPr bwMode="auto">
          <a:xfrm>
            <a:off x="762000" y="1941509"/>
            <a:ext cx="5257800" cy="57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327" r="21993" b="11532"/>
          <a:stretch/>
        </p:blipFill>
        <p:spPr bwMode="auto">
          <a:xfrm>
            <a:off x="9296400" y="1905000"/>
            <a:ext cx="5070917" cy="576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743200" y="2716670"/>
            <a:ext cx="3657600" cy="147433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33600" y="3962400"/>
            <a:ext cx="609600" cy="1676400"/>
          </a:xfrm>
          <a:prstGeom prst="ellipse">
            <a:avLst/>
          </a:prstGeom>
          <a:noFill/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10591800" y="3962400"/>
            <a:ext cx="838200" cy="1752600"/>
          </a:xfrm>
          <a:prstGeom prst="ellipse">
            <a:avLst/>
          </a:prstGeom>
          <a:noFill/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991600" y="2716670"/>
            <a:ext cx="1676400" cy="149808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2716670"/>
            <a:ext cx="26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10 km smoothing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633364" y="2716670"/>
            <a:ext cx="26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</a:t>
            </a:r>
            <a:r>
              <a:rPr lang="en-US" sz="2400" dirty="0" smtClean="0"/>
              <a:t>0 km smoothing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019800" y="2163034"/>
            <a:ext cx="32909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 smtClean="0"/>
              <a:t>Wavefront</a:t>
            </a:r>
            <a:r>
              <a:rPr lang="en-US" sz="2400" dirty="0" smtClean="0"/>
              <a:t> encounters smoothed region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019800" y="4767482"/>
            <a:ext cx="327659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/>
              <a:t>20 km smoothing shows reduced refraction effects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67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4873beb7-5857-4685-be1f-d57550cc96cc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779</Words>
  <Application>Microsoft Office PowerPoint</Application>
  <PresentationFormat>Custom</PresentationFormat>
  <Paragraphs>203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Continental North America 16x9</vt:lpstr>
      <vt:lpstr>Current SCEC CyberShake Activities</vt:lpstr>
      <vt:lpstr>CyberShake Overview</vt:lpstr>
      <vt:lpstr>CyberShake Components</vt:lpstr>
      <vt:lpstr>CyberShake Workflows</vt:lpstr>
      <vt:lpstr>2017 Results</vt:lpstr>
      <vt:lpstr>CyberShake Study 18.5</vt:lpstr>
      <vt:lpstr>Velocity Model</vt:lpstr>
      <vt:lpstr>Geotechnical Layer</vt:lpstr>
      <vt:lpstr>Velocity Model Verification</vt:lpstr>
      <vt:lpstr>Background Seismicity</vt:lpstr>
      <vt:lpstr>Study 18.5 Requirements</vt:lpstr>
      <vt:lpstr>RSQSim</vt:lpstr>
      <vt:lpstr>RSQSim Results</vt:lpstr>
      <vt:lpstr>Improved Central California Basins</vt:lpstr>
      <vt:lpstr>On the horizon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2018-05-24T01:33:13Z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