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6"/>
  </p:notesMasterIdLst>
  <p:sldIdLst>
    <p:sldId id="258" r:id="rId2"/>
    <p:sldId id="416" r:id="rId3"/>
    <p:sldId id="417" r:id="rId4"/>
    <p:sldId id="418" r:id="rId5"/>
    <p:sldId id="419" r:id="rId6"/>
    <p:sldId id="420" r:id="rId7"/>
    <p:sldId id="424" r:id="rId8"/>
    <p:sldId id="421" r:id="rId9"/>
    <p:sldId id="428" r:id="rId10"/>
    <p:sldId id="425" r:id="rId11"/>
    <p:sldId id="281" r:id="rId12"/>
    <p:sldId id="422" r:id="rId13"/>
    <p:sldId id="423" r:id="rId14"/>
    <p:sldId id="40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Callaghan" initials="SC" lastIdx="1" clrIdx="0">
    <p:extLst>
      <p:ext uri="{19B8F6BF-5375-455C-9EA6-DF929625EA0E}">
        <p15:presenceInfo xmlns:p15="http://schemas.microsoft.com/office/powerpoint/2012/main" userId="Scott Callag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f020848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f020848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7b0bed60f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7b0bed60f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718225"/>
            <a:ext cx="9144000" cy="44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607" y="744575"/>
            <a:ext cx="7316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14600" y="2834125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914600" y="3626725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828" y="45204"/>
            <a:ext cx="613775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775903" y="286675"/>
            <a:ext cx="2620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 sz="1000" b="1" i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4944000"/>
            <a:ext cx="9144000" cy="19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9144000" cy="80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057475" y="164488"/>
            <a:ext cx="702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041400"/>
            <a:ext cx="8520600" cy="3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688" y="175573"/>
            <a:ext cx="527940" cy="5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subTitle" idx="2"/>
          </p:nvPr>
        </p:nvSpPr>
        <p:spPr>
          <a:xfrm>
            <a:off x="114569" y="4944000"/>
            <a:ext cx="30789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/>
          <p:nvPr/>
        </p:nvSpPr>
        <p:spPr>
          <a:xfrm>
            <a:off x="0" y="4944000"/>
            <a:ext cx="9144000" cy="19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041400"/>
            <a:ext cx="3999900" cy="3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041400"/>
            <a:ext cx="3999900" cy="3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7"/>
          <p:cNvSpPr/>
          <p:nvPr/>
        </p:nvSpPr>
        <p:spPr>
          <a:xfrm>
            <a:off x="0" y="0"/>
            <a:ext cx="9144000" cy="80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7"/>
          <p:cNvSpPr txBox="1">
            <a:spLocks noGrp="1"/>
          </p:cNvSpPr>
          <p:nvPr>
            <p:ph type="title"/>
          </p:nvPr>
        </p:nvSpPr>
        <p:spPr>
          <a:xfrm>
            <a:off x="1057475" y="164488"/>
            <a:ext cx="702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688" y="175573"/>
            <a:ext cx="527940" cy="5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7"/>
          <p:cNvSpPr txBox="1">
            <a:spLocks noGrp="1"/>
          </p:cNvSpPr>
          <p:nvPr>
            <p:ph type="subTitle" idx="3"/>
          </p:nvPr>
        </p:nvSpPr>
        <p:spPr>
          <a:xfrm>
            <a:off x="114569" y="4944000"/>
            <a:ext cx="30789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19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40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ra"/>
              <a:buNone/>
              <a:defRPr sz="2800" b="1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ctrTitle"/>
          </p:nvPr>
        </p:nvSpPr>
        <p:spPr>
          <a:xfrm>
            <a:off x="914607" y="744575"/>
            <a:ext cx="745353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Validation for CyberShake</a:t>
            </a:r>
            <a:br>
              <a:rPr lang="en-US" dirty="0"/>
            </a:br>
            <a:r>
              <a:rPr lang="en-US" dirty="0"/>
              <a:t>in Northern California</a:t>
            </a:r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"/>
          </p:nvPr>
        </p:nvSpPr>
        <p:spPr>
          <a:xfrm>
            <a:off x="914600" y="2834124"/>
            <a:ext cx="7316700" cy="1215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1600" b="1" dirty="0"/>
              <a:t>Scott Callaghan (SCEC),</a:t>
            </a:r>
            <a:r>
              <a:rPr lang="en" sz="1600" dirty="0"/>
              <a:t> Xiaofeng Meng,</a:t>
            </a:r>
            <a:r>
              <a:rPr lang="en" sz="1600" b="1" dirty="0"/>
              <a:t> </a:t>
            </a:r>
            <a:r>
              <a:rPr lang="en" sz="1600" dirty="0"/>
              <a:t>Rob Graves, Kim Olsen, Mei-Hui Su, Morgan Moschetti, Albert Kottke, Camilo Pinilla-Ramos, Kevin Milner, Fabio Silva, Phil Maechling, Norm Abrahamson, Tom Jordan, Yehuda Ben-Zion, Ahmed Elbanna</a:t>
            </a:r>
            <a:endParaRPr sz="1600" dirty="0"/>
          </a:p>
        </p:txBody>
      </p:sp>
      <p:pic>
        <p:nvPicPr>
          <p:cNvPr id="208" name="Google Shape;2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658" y="245898"/>
            <a:ext cx="568127" cy="22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7121" y="208999"/>
            <a:ext cx="358129" cy="30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666" y="221894"/>
            <a:ext cx="772736" cy="27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5518" y="209000"/>
            <a:ext cx="772731" cy="30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7">
            <a:alphaModFix/>
          </a:blip>
          <a:srcRect r="11237"/>
          <a:stretch/>
        </p:blipFill>
        <p:spPr>
          <a:xfrm>
            <a:off x="8196066" y="221890"/>
            <a:ext cx="243144" cy="27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91349" y="245906"/>
            <a:ext cx="900655" cy="22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40703" y="241139"/>
            <a:ext cx="772739" cy="27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10">
            <a:alphaModFix/>
          </a:blip>
          <a:srcRect l="33748"/>
          <a:stretch/>
        </p:blipFill>
        <p:spPr>
          <a:xfrm>
            <a:off x="8527026" y="276345"/>
            <a:ext cx="358125" cy="16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>
            <a:spLocks noGrp="1"/>
          </p:cNvSpPr>
          <p:nvPr>
            <p:ph type="subTitle" idx="2"/>
          </p:nvPr>
        </p:nvSpPr>
        <p:spPr>
          <a:xfrm>
            <a:off x="914600" y="4049288"/>
            <a:ext cx="7316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April 17, 2026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dirty="0"/>
              <a:t>SSA 2026 Annual Meeting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dirty="0"/>
              <a:t>scottcal@usc.edu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10D0-B313-651B-49AB-BF138F44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Velocity Model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5E28C-45D3-7F3A-6DC4-09B705FD61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72A560-2593-2EA0-F226-00551FF82EA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oogle Shape;344;g37b0bed60f0_0_57">
            <a:extLst>
              <a:ext uri="{FF2B5EF4-FFF2-40B4-BE49-F238E27FC236}">
                <a16:creationId xmlns:a16="http://schemas.microsoft.com/office/drawing/2014/main" id="{0264255C-C404-3B7B-701E-40A9AE556F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2605" y="864214"/>
            <a:ext cx="4079776" cy="407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765332-87FB-95C8-740D-0CD02B50D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400"/>
            <a:ext cx="4533255" cy="3527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Sampled velocity model profiles at 12 locations along the N. San Andreas and the Palos Verdes</a:t>
            </a:r>
          </a:p>
          <a:p>
            <a:pPr>
              <a:spcBef>
                <a:spcPts val="600"/>
              </a:spcBef>
            </a:pPr>
            <a:r>
              <a:rPr lang="en-US" dirty="0"/>
              <a:t>Profiles from 24.8 model are more similar than from 22.12 model</a:t>
            </a:r>
          </a:p>
          <a:p>
            <a:pPr>
              <a:spcBef>
                <a:spcPts val="600"/>
              </a:spcBef>
            </a:pPr>
            <a:r>
              <a:rPr lang="en-US" dirty="0"/>
              <a:t>Higher homogeneity in 24.8 leads to larger directivity effects</a:t>
            </a:r>
          </a:p>
        </p:txBody>
      </p:sp>
    </p:spTree>
    <p:extLst>
      <p:ext uri="{BB962C8B-B14F-4D97-AF65-F5344CB8AC3E}">
        <p14:creationId xmlns:p14="http://schemas.microsoft.com/office/powerpoint/2010/main" val="343241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7b0bed60f0_0_110"/>
          <p:cNvSpPr txBox="1">
            <a:spLocks noGrp="1"/>
          </p:cNvSpPr>
          <p:nvPr>
            <p:ph type="sldNum" idx="12"/>
          </p:nvPr>
        </p:nvSpPr>
        <p:spPr>
          <a:xfrm>
            <a:off x="8472450" y="4943989"/>
            <a:ext cx="5487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00" name="Google Shape;400;g37b0bed60f0_0_110"/>
          <p:cNvSpPr txBox="1">
            <a:spLocks noGrp="1"/>
          </p:cNvSpPr>
          <p:nvPr>
            <p:ph type="title"/>
          </p:nvPr>
        </p:nvSpPr>
        <p:spPr>
          <a:xfrm>
            <a:off x="1057475" y="164488"/>
            <a:ext cx="702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CyberShake rupture velocity</a:t>
            </a:r>
            <a:endParaRPr dirty="0"/>
          </a:p>
        </p:txBody>
      </p:sp>
      <p:sp>
        <p:nvSpPr>
          <p:cNvPr id="401" name="Google Shape;401;g37b0bed60f0_0_110"/>
          <p:cNvSpPr txBox="1">
            <a:spLocks noGrp="1"/>
          </p:cNvSpPr>
          <p:nvPr>
            <p:ph type="subTitle" idx="3"/>
          </p:nvPr>
        </p:nvSpPr>
        <p:spPr>
          <a:xfrm>
            <a:off x="114569" y="4944000"/>
            <a:ext cx="3078900" cy="1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g37b0bed60f0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250" y="904550"/>
            <a:ext cx="5943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84F5B5-EF47-9585-2929-209BCF52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1400"/>
            <a:ext cx="2712550" cy="3527400"/>
          </a:xfrm>
        </p:spPr>
        <p:txBody>
          <a:bodyPr/>
          <a:lstStyle/>
          <a:p>
            <a:pPr marL="228600" indent="-206375"/>
            <a:r>
              <a:rPr lang="en-US" dirty="0"/>
              <a:t>CyberShake rupture velocities are determined by </a:t>
            </a:r>
            <a:r>
              <a:rPr lang="en-US" dirty="0" err="1"/>
              <a:t>V</a:t>
            </a:r>
            <a:r>
              <a:rPr lang="en-US" baseline="-25000" dirty="0" err="1"/>
              <a:t>rup</a:t>
            </a:r>
            <a:r>
              <a:rPr lang="en-US" dirty="0"/>
              <a:t> = V</a:t>
            </a:r>
            <a:r>
              <a:rPr lang="en-US" baseline="-25000" dirty="0"/>
              <a:t>s,1D</a:t>
            </a:r>
            <a:r>
              <a:rPr lang="en-US" dirty="0"/>
              <a:t> x </a:t>
            </a:r>
            <a:r>
              <a:rPr lang="en-US" dirty="0" err="1"/>
              <a:t>rvfrac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where </a:t>
            </a:r>
          </a:p>
          <a:p>
            <a:pPr marL="685800" lvl="1" indent="-206375"/>
            <a:r>
              <a:rPr lang="en-US" dirty="0"/>
              <a:t>V</a:t>
            </a:r>
            <a:r>
              <a:rPr lang="en-US" baseline="-25000" dirty="0"/>
              <a:t>s,1D</a:t>
            </a:r>
            <a:r>
              <a:rPr lang="en-US" dirty="0"/>
              <a:t> is the velocity from a 1D reference model</a:t>
            </a:r>
          </a:p>
          <a:p>
            <a:pPr marL="685800" lvl="1" indent="-206375"/>
            <a:r>
              <a:rPr lang="en-US" dirty="0" err="1"/>
              <a:t>rvfrac</a:t>
            </a:r>
            <a:r>
              <a:rPr lang="en-US" dirty="0"/>
              <a:t> is a parameter uniformly sampled from [0.675, 0.875]</a:t>
            </a:r>
          </a:p>
          <a:p>
            <a:pPr marL="228600" indent="-206375"/>
            <a:r>
              <a:rPr lang="en-US" dirty="0"/>
              <a:t>V</a:t>
            </a:r>
            <a:r>
              <a:rPr lang="en-US" baseline="-25000" dirty="0"/>
              <a:t>s,1D</a:t>
            </a:r>
            <a:r>
              <a:rPr lang="en-US" dirty="0"/>
              <a:t> is the same for all events for both studies</a:t>
            </a:r>
          </a:p>
          <a:p>
            <a:pPr marL="228600" indent="-206375"/>
            <a:r>
              <a:rPr lang="en-US" dirty="0" err="1"/>
              <a:t>rvfrac</a:t>
            </a:r>
            <a:r>
              <a:rPr lang="en-US" dirty="0"/>
              <a:t> is unique for each event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6DC2-953A-0356-CF57-B0BEF3FC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Smoothness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D4E4C-9E67-885C-6C3D-4B06D8A3D1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5B2C83DF-A319-442B-C24C-CE2B20930F1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500;p30">
            <a:extLst>
              <a:ext uri="{FF2B5EF4-FFF2-40B4-BE49-F238E27FC236}">
                <a16:creationId xmlns:a16="http://schemas.microsoft.com/office/drawing/2014/main" id="{EF8EDBA2-9223-5098-3BF6-1C1DAC8908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1110965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01;p30">
            <a:extLst>
              <a:ext uri="{FF2B5EF4-FFF2-40B4-BE49-F238E27FC236}">
                <a16:creationId xmlns:a16="http://schemas.microsoft.com/office/drawing/2014/main" id="{F5486AFA-4053-FEE6-277D-5CA4F981A545}"/>
              </a:ext>
            </a:extLst>
          </p:cNvPr>
          <p:cNvSpPr txBox="1"/>
          <p:nvPr/>
        </p:nvSpPr>
        <p:spPr>
          <a:xfrm>
            <a:off x="114569" y="4616300"/>
            <a:ext cx="68018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The average </a:t>
            </a:r>
            <a:r>
              <a:rPr lang="en-US" sz="1400" b="0" i="0" u="none" strike="noStrike" cap="none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V</a:t>
            </a:r>
            <a:r>
              <a:rPr lang="en-US" sz="1400" b="0" i="0" u="none" strike="noStrike" cap="none" baseline="-25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rup</a:t>
            </a: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/V</a:t>
            </a:r>
            <a:r>
              <a:rPr lang="en-US" sz="1400" b="0" i="0" u="none" strike="noStrike" cap="none" baseline="-25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S</a:t>
            </a: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 ratios for CS24.8 and CS22.12 are 0.75 and 0.71, respectively.</a:t>
            </a:r>
            <a:endParaRPr sz="1400" b="0" i="0" u="none" strike="noStrike" cap="none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algun Gothic"/>
              <a:sym typeface="Malgun Gothic"/>
            </a:endParaRPr>
          </a:p>
        </p:txBody>
      </p:sp>
      <p:sp>
        <p:nvSpPr>
          <p:cNvPr id="8" name="Google Shape;502;p30">
            <a:extLst>
              <a:ext uri="{FF2B5EF4-FFF2-40B4-BE49-F238E27FC236}">
                <a16:creationId xmlns:a16="http://schemas.microsoft.com/office/drawing/2014/main" id="{5A3DFC20-6CD8-B181-0AE6-5743D143E61A}"/>
              </a:ext>
            </a:extLst>
          </p:cNvPr>
          <p:cNvSpPr txBox="1"/>
          <p:nvPr/>
        </p:nvSpPr>
        <p:spPr>
          <a:xfrm>
            <a:off x="1177750" y="1275033"/>
            <a:ext cx="113774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Northern SAF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Google Shape;503;p30">
            <a:extLst>
              <a:ext uri="{FF2B5EF4-FFF2-40B4-BE49-F238E27FC236}">
                <a16:creationId xmlns:a16="http://schemas.microsoft.com/office/drawing/2014/main" id="{8F22BC35-1837-F6CA-7A1D-121640E4D4F3}"/>
              </a:ext>
            </a:extLst>
          </p:cNvPr>
          <p:cNvSpPr txBox="1"/>
          <p:nvPr/>
        </p:nvSpPr>
        <p:spPr>
          <a:xfrm>
            <a:off x="1178812" y="3094659"/>
            <a:ext cx="1550424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Palos Verdes fault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Google Shape;504;p30">
            <a:extLst>
              <a:ext uri="{FF2B5EF4-FFF2-40B4-BE49-F238E27FC236}">
                <a16:creationId xmlns:a16="http://schemas.microsoft.com/office/drawing/2014/main" id="{9A7E7BD6-ED4A-585C-E82E-30DED4B0AA19}"/>
              </a:ext>
            </a:extLst>
          </p:cNvPr>
          <p:cNvSpPr txBox="1"/>
          <p:nvPr/>
        </p:nvSpPr>
        <p:spPr>
          <a:xfrm>
            <a:off x="4254416" y="83002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V</a:t>
            </a:r>
            <a:r>
              <a:rPr lang="en-US" sz="1400" b="0" i="0" u="none" strike="noStrike" cap="none" baseline="-25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rup</a:t>
            </a: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=V</a:t>
            </a:r>
            <a:r>
              <a:rPr lang="en-US" sz="1400" b="0" i="0" u="none" strike="noStrike" cap="none" baseline="-25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S </a:t>
            </a: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from 1D reference model * </a:t>
            </a:r>
            <a:r>
              <a:rPr lang="en-US" sz="1400" b="0" i="0" u="none" strike="noStrike" cap="none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rvfrac</a:t>
            </a: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 (0.75)</a:t>
            </a:r>
            <a:endParaRPr sz="1400" b="0" i="0" u="none" strike="noStrike" cap="none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algun Gothic"/>
              <a:sym typeface="Malgun Gothic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Background V</a:t>
            </a:r>
            <a:r>
              <a:rPr lang="en-US" sz="1400" b="0" i="0" u="none" strike="noStrike" cap="none" baseline="-25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S</a:t>
            </a: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 is measured from the 3D model</a:t>
            </a:r>
            <a:endParaRPr sz="1400" b="0" i="0" u="none" strike="noStrike" cap="none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003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0034-93C2-EC2C-28AC-AD39C4C1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71D0-6829-6F97-873C-E467F112D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Calculate </a:t>
            </a:r>
            <a:r>
              <a:rPr lang="en-US" dirty="0" err="1"/>
              <a:t>V</a:t>
            </a:r>
            <a:r>
              <a:rPr lang="en-US" baseline="-25000" dirty="0" err="1"/>
              <a:t>rup</a:t>
            </a:r>
            <a:r>
              <a:rPr lang="en-US" dirty="0"/>
              <a:t> using 3D model instead of reference 1D</a:t>
            </a:r>
          </a:p>
          <a:p>
            <a:pPr>
              <a:spcAft>
                <a:spcPts val="600"/>
              </a:spcAft>
            </a:pPr>
            <a:r>
              <a:rPr lang="en-US" dirty="0"/>
              <a:t>New SCEC initiative: CyberShake NOVA</a:t>
            </a:r>
          </a:p>
          <a:p>
            <a:pPr marL="744538" lvl="1" indent="-260350">
              <a:spcAft>
                <a:spcPts val="600"/>
              </a:spcAft>
            </a:pPr>
            <a:r>
              <a:rPr lang="en-US" sz="1600" dirty="0"/>
              <a:t>New velocity model: multi-scale statewide California velocity model, MUSCAL (Yeh et al., 2026)</a:t>
            </a:r>
          </a:p>
          <a:p>
            <a:pPr marL="1084263" lvl="2" indent="-260350">
              <a:spcAft>
                <a:spcPts val="600"/>
              </a:spcAft>
            </a:pPr>
            <a:r>
              <a:rPr lang="en-US" dirty="0"/>
              <a:t>More heterogeneity in northern California velocity model may reduce directivity</a:t>
            </a:r>
          </a:p>
          <a:p>
            <a:pPr marL="1084263" lvl="2" indent="-260350">
              <a:spcAft>
                <a:spcPts val="600"/>
              </a:spcAft>
            </a:pPr>
            <a:r>
              <a:rPr lang="en-US" dirty="0"/>
              <a:t>Potential quantification of velocity model uncertainty</a:t>
            </a:r>
          </a:p>
          <a:p>
            <a:pPr marL="1084263" lvl="2" indent="-260350">
              <a:spcAft>
                <a:spcPts val="600"/>
              </a:spcAft>
            </a:pPr>
            <a:r>
              <a:rPr lang="en-US" dirty="0"/>
              <a:t>Impacts on historical event validations</a:t>
            </a:r>
          </a:p>
          <a:p>
            <a:pPr marL="744538" lvl="1" indent="-260350">
              <a:spcAft>
                <a:spcPts val="600"/>
              </a:spcAft>
            </a:pPr>
            <a:r>
              <a:rPr lang="en-US" sz="1600" dirty="0"/>
              <a:t>New validation efforts: explore validation beyond spectral acceleration</a:t>
            </a:r>
          </a:p>
          <a:p>
            <a:pPr marL="744538" lvl="1" indent="-260350">
              <a:spcAft>
                <a:spcPts val="600"/>
              </a:spcAft>
            </a:pPr>
            <a:r>
              <a:rPr lang="en-US" sz="1600" dirty="0"/>
              <a:t>New earthquake rupture forecast based on NSHM23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7A959-DC1C-DB1D-9E80-BC8BFF812A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7" name="Google Shape;230;p14">
            <a:extLst>
              <a:ext uri="{FF2B5EF4-FFF2-40B4-BE49-F238E27FC236}">
                <a16:creationId xmlns:a16="http://schemas.microsoft.com/office/drawing/2014/main" id="{D088A343-9B5D-210E-A75B-6A129C293B0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1597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2B9B-DC69-4737-AD5F-A9C9EC3F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818B-8C94-4109-ACDB-97FEE0537B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E7D5AB-CC5D-4998-A552-63904A3EFA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oogle Shape;140;p11">
            <a:extLst>
              <a:ext uri="{FF2B5EF4-FFF2-40B4-BE49-F238E27FC236}">
                <a16:creationId xmlns:a16="http://schemas.microsoft.com/office/drawing/2014/main" id="{1CA0A99C-7AB9-4B67-BF83-9F2C9E59E2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53029" y="1259410"/>
            <a:ext cx="142732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4;p11">
            <a:extLst>
              <a:ext uri="{FF2B5EF4-FFF2-40B4-BE49-F238E27FC236}">
                <a16:creationId xmlns:a16="http://schemas.microsoft.com/office/drawing/2014/main" id="{FDCB7EFF-83B0-49EF-8EDA-101756233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1237"/>
          <a:stretch/>
        </p:blipFill>
        <p:spPr>
          <a:xfrm>
            <a:off x="7655442" y="1090833"/>
            <a:ext cx="938580" cy="10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5;p11">
            <a:extLst>
              <a:ext uri="{FF2B5EF4-FFF2-40B4-BE49-F238E27FC236}">
                <a16:creationId xmlns:a16="http://schemas.microsoft.com/office/drawing/2014/main" id="{C5C33C1E-B51D-472E-B296-DA330878D2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978" y="2088266"/>
            <a:ext cx="2489887" cy="63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436ECEA-D566-46DE-AB00-E6777D1BA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35" y="2207526"/>
            <a:ext cx="2500978" cy="42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9" descr="isi_logo_red_large">
            <a:extLst>
              <a:ext uri="{FF2B5EF4-FFF2-40B4-BE49-F238E27FC236}">
                <a16:creationId xmlns:a16="http://schemas.microsoft.com/office/drawing/2014/main" id="{058C1E3D-96EF-44B5-9C6B-C35E53BC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4258" y="2794931"/>
            <a:ext cx="1089764" cy="69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C153A85-C1D8-4D2A-BFB8-4148413A69F4}"/>
              </a:ext>
            </a:extLst>
          </p:cNvPr>
          <p:cNvGrpSpPr/>
          <p:nvPr/>
        </p:nvGrpSpPr>
        <p:grpSpPr>
          <a:xfrm>
            <a:off x="7024659" y="4126727"/>
            <a:ext cx="1856768" cy="594492"/>
            <a:chOff x="-914400" y="852134"/>
            <a:chExt cx="6515100" cy="20859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C451E9-23BD-4227-A301-84E7BC2D22E5}"/>
                </a:ext>
              </a:extLst>
            </p:cNvPr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" name="Picture 2" descr="https://pegasus.isi.edu/wordpress/wp-content/uploads/2015/10/logo.png">
              <a:extLst>
                <a:ext uri="{FF2B5EF4-FFF2-40B4-BE49-F238E27FC236}">
                  <a16:creationId xmlns:a16="http://schemas.microsoft.com/office/drawing/2014/main" id="{E9ABCEA1-B233-473E-A3D7-122873B5E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6D7D63-45AF-46A2-90DE-4980FED91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9" y="4098862"/>
            <a:ext cx="4006316" cy="491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0AC352-7539-4979-A1FC-F4CA308F4F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150" r="54390" b="16450"/>
          <a:stretch/>
        </p:blipFill>
        <p:spPr>
          <a:xfrm>
            <a:off x="780437" y="1090833"/>
            <a:ext cx="1992500" cy="8772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D5BB73-1D94-4154-AB3A-5EC62A0AC2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425" r="54715" b="22810"/>
          <a:stretch/>
        </p:blipFill>
        <p:spPr>
          <a:xfrm>
            <a:off x="4233718" y="3160223"/>
            <a:ext cx="1397645" cy="51878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F5A17FA-190B-4020-BE0B-FF21ED89586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4729" b="33904"/>
          <a:stretch/>
        </p:blipFill>
        <p:spPr>
          <a:xfrm>
            <a:off x="664676" y="3138264"/>
            <a:ext cx="2375189" cy="630630"/>
          </a:xfrm>
          <a:prstGeom prst="rect">
            <a:avLst/>
          </a:prstGeom>
        </p:spPr>
      </p:pic>
      <p:sp>
        <p:nvSpPr>
          <p:cNvPr id="18" name="Google Shape;230;p14">
            <a:extLst>
              <a:ext uri="{FF2B5EF4-FFF2-40B4-BE49-F238E27FC236}">
                <a16:creationId xmlns:a16="http://schemas.microsoft.com/office/drawing/2014/main" id="{64861F0E-85D8-4474-A28C-D4EE3FBE25D8}"/>
              </a:ext>
            </a:extLst>
          </p:cNvPr>
          <p:cNvSpPr txBox="1">
            <a:spLocks/>
          </p:cNvSpPr>
          <p:nvPr/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-US"/>
              <a:t> | www.scec.org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215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9129-7FEC-F064-5912-196E99F3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CyberShake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78C3B-5241-08B2-86B7-F20F90CF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041399"/>
            <a:ext cx="5763035" cy="372366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/>
              <a:t>SCEC-developed 3D physics-based PSHA platform</a:t>
            </a:r>
          </a:p>
          <a:p>
            <a:pPr>
              <a:spcBef>
                <a:spcPts val="400"/>
              </a:spcBef>
            </a:pPr>
            <a:r>
              <a:rPr lang="en-US" dirty="0"/>
              <a:t>Reciprocity-based approach simulates low-frequency seismograms from ERF</a:t>
            </a:r>
          </a:p>
          <a:p>
            <a:pPr>
              <a:spcBef>
                <a:spcPts val="400"/>
              </a:spcBef>
            </a:pPr>
            <a:r>
              <a:rPr lang="en-US" dirty="0"/>
              <a:t>Intensity measures derived from seismograms</a:t>
            </a:r>
          </a:p>
          <a:p>
            <a:pPr>
              <a:spcBef>
                <a:spcPts val="400"/>
              </a:spcBef>
            </a:pPr>
            <a:r>
              <a:rPr lang="en-US" dirty="0"/>
              <a:t>Hazard products calculated at sites</a:t>
            </a:r>
          </a:p>
          <a:p>
            <a:pPr>
              <a:spcBef>
                <a:spcPts val="400"/>
              </a:spcBef>
            </a:pPr>
            <a:r>
              <a:rPr lang="en-US" dirty="0"/>
              <a:t>Stochastic high-frequency simulations up to 25 Hz added to produce broadband hazard models</a:t>
            </a:r>
          </a:p>
          <a:p>
            <a:pPr>
              <a:spcBef>
                <a:spcPts val="400"/>
              </a:spcBef>
            </a:pPr>
            <a:r>
              <a:rPr lang="en-US" dirty="0"/>
              <a:t>Today, discussing validation work:</a:t>
            </a:r>
          </a:p>
          <a:p>
            <a:pPr marL="800100" lvl="1" indent="-342900">
              <a:spcBef>
                <a:spcPts val="400"/>
              </a:spcBef>
            </a:pPr>
            <a:r>
              <a:rPr lang="en-US" sz="1600" dirty="0"/>
              <a:t>Focus on Northern California study (24.8),</a:t>
            </a:r>
            <a:br>
              <a:rPr lang="en-US" sz="1600" dirty="0"/>
            </a:br>
            <a:r>
              <a:rPr lang="en-US" sz="1600" dirty="0"/>
              <a:t>with context of Southern California study (22.12).</a:t>
            </a:r>
          </a:p>
          <a:p>
            <a:pPr marL="396875" indent="-282575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B11FF-4787-A7E8-803E-CC3C6D9ECB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5" descr="A map of the pacific ocean&#10;&#10;Description automatically generated">
            <a:extLst>
              <a:ext uri="{FF2B5EF4-FFF2-40B4-BE49-F238E27FC236}">
                <a16:creationId xmlns:a16="http://schemas.microsoft.com/office/drawing/2014/main" id="{EB661768-05D2-6CE9-92CD-EB06A4BB9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" r="4283" b="3879"/>
          <a:stretch/>
        </p:blipFill>
        <p:spPr>
          <a:xfrm>
            <a:off x="6110175" y="1118553"/>
            <a:ext cx="2940462" cy="3815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AAF5F7-DCCB-F72C-1CAF-CB6D076D78BC}"/>
              </a:ext>
            </a:extLst>
          </p:cNvPr>
          <p:cNvSpPr txBox="1"/>
          <p:nvPr/>
        </p:nvSpPr>
        <p:spPr>
          <a:xfrm>
            <a:off x="6471683" y="862896"/>
            <a:ext cx="2381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Study 24.8 hazard map</a:t>
            </a:r>
          </a:p>
        </p:txBody>
      </p:sp>
      <p:sp>
        <p:nvSpPr>
          <p:cNvPr id="8" name="Google Shape;230;p14">
            <a:extLst>
              <a:ext uri="{FF2B5EF4-FFF2-40B4-BE49-F238E27FC236}">
                <a16:creationId xmlns:a16="http://schemas.microsoft.com/office/drawing/2014/main" id="{70E22891-5B8B-EFC9-CC86-F3DDB624626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859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323A-E2A4-8AF1-ABBF-B1E7E539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earthquake validation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4A56C-F37F-8664-690F-8691D6E3E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64 realizations of a historical event</a:t>
            </a:r>
          </a:p>
          <a:p>
            <a:pPr lvl="1"/>
            <a:r>
              <a:rPr lang="en-US" sz="1600" dirty="0"/>
              <a:t>Same fault area, hypocenter, and magnitude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Different slip distributions</a:t>
            </a:r>
          </a:p>
          <a:p>
            <a:pPr>
              <a:spcAft>
                <a:spcPts val="600"/>
              </a:spcAft>
            </a:pPr>
            <a:r>
              <a:rPr lang="en-US" dirty="0"/>
              <a:t>Simulate ground motions for all realizations for ~40 stations with recordings</a:t>
            </a:r>
          </a:p>
          <a:p>
            <a:pPr>
              <a:spcAft>
                <a:spcPts val="600"/>
              </a:spcAft>
            </a:pPr>
            <a:r>
              <a:rPr lang="en-US" dirty="0"/>
              <a:t>Compare simulated ground motions to recordings</a:t>
            </a:r>
          </a:p>
          <a:p>
            <a:pPr>
              <a:spcAft>
                <a:spcPts val="600"/>
              </a:spcAft>
            </a:pPr>
            <a:r>
              <a:rPr lang="en-US" dirty="0"/>
              <a:t>Intent is not to reproduce historical event exactly; instead, confirm that the ground motions of the event are captured in the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B858D-F0AC-764C-8C09-13683D5A4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43724A70-014B-5C15-A6E3-91261A93BF2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7175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EE93-01A0-B6F7-0567-695D8A5C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Loma Prieta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C5AC0-3702-BB3C-F7E1-5501E9168A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48A47E58-F8ED-7AD9-85C0-39BE270117F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45F6AC-1952-E05B-EB5D-D81ECAC6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/>
          <a:stretch>
            <a:fillRect/>
          </a:stretch>
        </p:blipFill>
        <p:spPr bwMode="auto">
          <a:xfrm>
            <a:off x="6471433" y="1155405"/>
            <a:ext cx="2275367" cy="35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6B09D6-5E86-C432-2999-2CAE8C9CF8FF}"/>
              </a:ext>
            </a:extLst>
          </p:cNvPr>
          <p:cNvSpPr txBox="1"/>
          <p:nvPr/>
        </p:nvSpPr>
        <p:spPr>
          <a:xfrm>
            <a:off x="6748129" y="847629"/>
            <a:ext cx="192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NGA-West2 GMMs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4DD302-CF33-177E-F2F6-02EDC2853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63090"/>
          <a:stretch>
            <a:fillRect/>
          </a:stretch>
        </p:blipFill>
        <p:spPr bwMode="auto">
          <a:xfrm>
            <a:off x="122850" y="1190847"/>
            <a:ext cx="2907708" cy="11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E3D590-5D90-0615-9B1F-9D1599831B64}"/>
              </a:ext>
            </a:extLst>
          </p:cNvPr>
          <p:cNvCxnSpPr/>
          <p:nvPr/>
        </p:nvCxnSpPr>
        <p:spPr>
          <a:xfrm>
            <a:off x="6145619" y="969778"/>
            <a:ext cx="0" cy="38219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0F56C849-A606-9FF5-815B-A4443F71A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7"/>
          <a:stretch>
            <a:fillRect/>
          </a:stretch>
        </p:blipFill>
        <p:spPr bwMode="auto">
          <a:xfrm>
            <a:off x="199892" y="2842439"/>
            <a:ext cx="2766843" cy="11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B7DC7B-758A-9A8B-2A4B-CAC589E49384}"/>
              </a:ext>
            </a:extLst>
          </p:cNvPr>
          <p:cNvSpPr txBox="1"/>
          <p:nvPr/>
        </p:nvSpPr>
        <p:spPr>
          <a:xfrm>
            <a:off x="810167" y="867052"/>
            <a:ext cx="176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3D CyberShake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5488898-DC83-28E0-C28F-3884EC0BC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b="63344"/>
          <a:stretch>
            <a:fillRect/>
          </a:stretch>
        </p:blipFill>
        <p:spPr bwMode="auto">
          <a:xfrm>
            <a:off x="2963634" y="1180782"/>
            <a:ext cx="2966574" cy="12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25A123-317F-234F-CCF3-B049FCFC8F78}"/>
              </a:ext>
            </a:extLst>
          </p:cNvPr>
          <p:cNvSpPr txBox="1"/>
          <p:nvPr/>
        </p:nvSpPr>
        <p:spPr>
          <a:xfrm>
            <a:off x="3363712" y="867052"/>
            <a:ext cx="2349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1D Broadband Platform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AEBD4B7-8C6B-2CE0-4D6A-3D7E88C79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/>
          <a:stretch>
            <a:fillRect/>
          </a:stretch>
        </p:blipFill>
        <p:spPr bwMode="auto">
          <a:xfrm>
            <a:off x="3085425" y="2832375"/>
            <a:ext cx="2757075" cy="11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618356-0018-3833-340A-97BF3FE6471F}"/>
              </a:ext>
            </a:extLst>
          </p:cNvPr>
          <p:cNvSpPr txBox="1"/>
          <p:nvPr/>
        </p:nvSpPr>
        <p:spPr>
          <a:xfrm>
            <a:off x="3267737" y="2340075"/>
            <a:ext cx="254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 fit realization, all 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9C107-2CAF-7629-D4E5-6CD17B6336E7}"/>
              </a:ext>
            </a:extLst>
          </p:cNvPr>
          <p:cNvSpPr txBox="1"/>
          <p:nvPr/>
        </p:nvSpPr>
        <p:spPr>
          <a:xfrm>
            <a:off x="3299611" y="3966638"/>
            <a:ext cx="254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realizations, all sites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2E1B9-91D3-AFFF-EB77-958342A5B727}"/>
              </a:ext>
            </a:extLst>
          </p:cNvPr>
          <p:cNvSpPr txBox="1"/>
          <p:nvPr/>
        </p:nvSpPr>
        <p:spPr>
          <a:xfrm>
            <a:off x="408719" y="3954711"/>
            <a:ext cx="254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realizations, all sites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5B945-1C18-8B1F-1EE2-7E24E84CF16F}"/>
              </a:ext>
            </a:extLst>
          </p:cNvPr>
          <p:cNvSpPr txBox="1"/>
          <p:nvPr/>
        </p:nvSpPr>
        <p:spPr>
          <a:xfrm>
            <a:off x="419099" y="2343270"/>
            <a:ext cx="254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 fit realization, all sites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C2D19D-5DA2-4FB3-8623-01E331E6DABA}"/>
              </a:ext>
            </a:extLst>
          </p:cNvPr>
          <p:cNvSpPr/>
          <p:nvPr/>
        </p:nvSpPr>
        <p:spPr>
          <a:xfrm>
            <a:off x="2076893" y="1261730"/>
            <a:ext cx="865031" cy="1078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CB0F3D6-A856-833E-8828-64B3CC677E97}"/>
              </a:ext>
            </a:extLst>
          </p:cNvPr>
          <p:cNvSpPr/>
          <p:nvPr/>
        </p:nvSpPr>
        <p:spPr>
          <a:xfrm>
            <a:off x="2076893" y="2851944"/>
            <a:ext cx="865031" cy="1078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265EF9-6FB4-1A29-ACFC-7D766A7C6C34}"/>
              </a:ext>
            </a:extLst>
          </p:cNvPr>
          <p:cNvSpPr/>
          <p:nvPr/>
        </p:nvSpPr>
        <p:spPr>
          <a:xfrm>
            <a:off x="4969201" y="1263784"/>
            <a:ext cx="865031" cy="1078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75DE05-71BB-65A7-8230-48759816A109}"/>
              </a:ext>
            </a:extLst>
          </p:cNvPr>
          <p:cNvSpPr/>
          <p:nvPr/>
        </p:nvSpPr>
        <p:spPr>
          <a:xfrm>
            <a:off x="4970681" y="2853499"/>
            <a:ext cx="865031" cy="1078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6AC7CA-583D-3CB2-4B58-686DB6F68F9D}"/>
              </a:ext>
            </a:extLst>
          </p:cNvPr>
          <p:cNvSpPr/>
          <p:nvPr/>
        </p:nvSpPr>
        <p:spPr>
          <a:xfrm>
            <a:off x="8039935" y="1180781"/>
            <a:ext cx="731058" cy="3433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2385-CC58-DCD8-2135-DB346E7D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CyberShake-derived GMM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4FCA3-7278-1894-BEAE-A11BF0B37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facilitate comparisons, we create a partially non-ergodic GMM based on CyberShake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6499E-688F-C28A-74C0-3A9558D4F3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A315B5A3-3215-12FC-3354-A2CDD50340B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307;p18">
            <a:extLst>
              <a:ext uri="{FF2B5EF4-FFF2-40B4-BE49-F238E27FC236}">
                <a16:creationId xmlns:a16="http://schemas.microsoft.com/office/drawing/2014/main" id="{617DCB07-6D9D-97FC-59D8-3B9AC63E50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309" y="1865111"/>
            <a:ext cx="7353676" cy="240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11;p18">
            <a:extLst>
              <a:ext uri="{FF2B5EF4-FFF2-40B4-BE49-F238E27FC236}">
                <a16:creationId xmlns:a16="http://schemas.microsoft.com/office/drawing/2014/main" id="{50D864FB-44EF-D78F-4D9E-BB63E54BEB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6426" y="1805429"/>
            <a:ext cx="1227667" cy="113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12;p18">
            <a:extLst>
              <a:ext uri="{FF2B5EF4-FFF2-40B4-BE49-F238E27FC236}">
                <a16:creationId xmlns:a16="http://schemas.microsoft.com/office/drawing/2014/main" id="{2BDF73B1-E5AC-D050-1EBC-C0EAE12F2A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6426" y="3036721"/>
            <a:ext cx="1227669" cy="1134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F86314-37A7-C173-7FDA-192395B8694A}"/>
              </a:ext>
            </a:extLst>
          </p:cNvPr>
          <p:cNvSpPr txBox="1"/>
          <p:nvPr/>
        </p:nvSpPr>
        <p:spPr>
          <a:xfrm>
            <a:off x="985284" y="4334100"/>
            <a:ext cx="649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Larger ground motions with Study 24.8 (dashed line), especially at short periods</a:t>
            </a:r>
          </a:p>
        </p:txBody>
      </p:sp>
    </p:spTree>
    <p:extLst>
      <p:ext uri="{BB962C8B-B14F-4D97-AF65-F5344CB8AC3E}">
        <p14:creationId xmlns:p14="http://schemas.microsoft.com/office/powerpoint/2010/main" val="415925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EF19-796C-BBEC-E7E2-2F4B131C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CyberShake comparisons with NGA-W2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BADCA-433A-DFD4-49AC-9ECB808853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26089C6E-24A7-ACEE-DDE2-A2A0EC4D517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320;p19">
            <a:extLst>
              <a:ext uri="{FF2B5EF4-FFF2-40B4-BE49-F238E27FC236}">
                <a16:creationId xmlns:a16="http://schemas.microsoft.com/office/drawing/2014/main" id="{B0830632-73DC-FA30-DEC4-BCD15AC15E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40" y="828631"/>
            <a:ext cx="4085975" cy="4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21;p19">
            <a:extLst>
              <a:ext uri="{FF2B5EF4-FFF2-40B4-BE49-F238E27FC236}">
                <a16:creationId xmlns:a16="http://schemas.microsoft.com/office/drawing/2014/main" id="{7D6C80F5-C401-C5FE-9B09-9FC67EEA7B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902" y="796537"/>
            <a:ext cx="4135986" cy="4135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2CE8563-02B4-6950-7B68-BD1833BE4301}"/>
              </a:ext>
            </a:extLst>
          </p:cNvPr>
          <p:cNvGrpSpPr/>
          <p:nvPr/>
        </p:nvGrpSpPr>
        <p:grpSpPr>
          <a:xfrm>
            <a:off x="4139202" y="1507283"/>
            <a:ext cx="769348" cy="2365926"/>
            <a:chOff x="4139202" y="1308808"/>
            <a:chExt cx="769348" cy="23659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3A1230-BF19-8E72-8A4A-A23BFC90A4B5}"/>
                </a:ext>
              </a:extLst>
            </p:cNvPr>
            <p:cNvGrpSpPr/>
            <p:nvPr/>
          </p:nvGrpSpPr>
          <p:grpSpPr>
            <a:xfrm>
              <a:off x="4139202" y="1553834"/>
              <a:ext cx="769348" cy="2120900"/>
              <a:chOff x="4139202" y="1511300"/>
              <a:chExt cx="769348" cy="2120900"/>
            </a:xfrm>
          </p:grpSpPr>
          <p:pic>
            <p:nvPicPr>
              <p:cNvPr id="7" name="Google Shape;322;p19">
                <a:extLst>
                  <a:ext uri="{FF2B5EF4-FFF2-40B4-BE49-F238E27FC236}">
                    <a16:creationId xmlns:a16="http://schemas.microsoft.com/office/drawing/2014/main" id="{DE218A88-0B53-F7F5-0948-3154385C4DE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235450" y="1511300"/>
                <a:ext cx="673100" cy="2120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8C8BFBD-1872-78AC-26BF-E91C4EC533DE}"/>
                  </a:ext>
                </a:extLst>
              </p:cNvPr>
              <p:cNvSpPr/>
              <p:nvPr/>
            </p:nvSpPr>
            <p:spPr>
              <a:xfrm>
                <a:off x="4139202" y="1742121"/>
                <a:ext cx="177617" cy="1709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Google Shape;325;p19">
              <a:extLst>
                <a:ext uri="{FF2B5EF4-FFF2-40B4-BE49-F238E27FC236}">
                  <a16:creationId xmlns:a16="http://schemas.microsoft.com/office/drawing/2014/main" id="{0741FA20-4C48-08C2-07D6-AEB8CAF6011A}"/>
                </a:ext>
              </a:extLst>
            </p:cNvPr>
            <p:cNvSpPr txBox="1"/>
            <p:nvPr/>
          </p:nvSpPr>
          <p:spPr>
            <a:xfrm>
              <a:off x="4139202" y="1308808"/>
              <a:ext cx="644728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Diff. in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Ln unit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66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8A98-788B-7715-22D2-71A50F44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24.8 differences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7CD58-2B9A-1821-D4E2-E93DFBFC3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We believe higher Northern California CyberShake ground motions are the result of a more coherent velocity model and increased directivity</a:t>
            </a:r>
          </a:p>
          <a:p>
            <a:pPr>
              <a:spcAft>
                <a:spcPts val="600"/>
              </a:spcAft>
            </a:pPr>
            <a:r>
              <a:rPr lang="en-US" dirty="0"/>
              <a:t>Increased directivity in Study 24.8 attributable to: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Fault / site geometry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Velocity model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Fault smoothness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A3895-3ADE-FBF0-B4C1-FBCBD993CB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6936C1-766D-F6DF-E43C-A0605CB3DC0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81CE-86BC-E034-6FCC-2B0A4ED1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Geometry of faults and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64D5D-417A-BDD1-0CB3-A0D72BF93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Google Shape;230;p14">
            <a:extLst>
              <a:ext uri="{FF2B5EF4-FFF2-40B4-BE49-F238E27FC236}">
                <a16:creationId xmlns:a16="http://schemas.microsoft.com/office/drawing/2014/main" id="{DFF5FCD2-7C39-EE5E-FF05-351A441B4E9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4300" y="4943475"/>
            <a:ext cx="3079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Statewide California Earthquake Center</a:t>
            </a:r>
            <a:r>
              <a:rPr lang="en" sz="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| www.scec.org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459;p25">
            <a:extLst>
              <a:ext uri="{FF2B5EF4-FFF2-40B4-BE49-F238E27FC236}">
                <a16:creationId xmlns:a16="http://schemas.microsoft.com/office/drawing/2014/main" id="{FCFDE523-5C0D-F597-2A4D-E64C4A9A61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5413" y="857564"/>
            <a:ext cx="7829082" cy="3905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33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33;g37b0bed60f0_0_47">
            <a:extLst>
              <a:ext uri="{FF2B5EF4-FFF2-40B4-BE49-F238E27FC236}">
                <a16:creationId xmlns:a16="http://schemas.microsoft.com/office/drawing/2014/main" id="{3BF564B4-FA2E-7F7A-69B5-F2446258AE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4150"/>
          <a:stretch>
            <a:fillRect/>
          </a:stretch>
        </p:blipFill>
        <p:spPr>
          <a:xfrm>
            <a:off x="209307" y="1224186"/>
            <a:ext cx="3910677" cy="368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0FDAC-2229-A0C6-949C-85EC9A19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Velocity Model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4E98D-185A-B207-4011-124C3D37BB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4B8FA4-77D8-C0E6-B7BE-F249286D992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oogle Shape;334;g37b0bed60f0_0_47">
            <a:extLst>
              <a:ext uri="{FF2B5EF4-FFF2-40B4-BE49-F238E27FC236}">
                <a16:creationId xmlns:a16="http://schemas.microsoft.com/office/drawing/2014/main" id="{E489D2B4-AB66-E9A8-D8F8-6460776343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559"/>
          <a:stretch>
            <a:fillRect/>
          </a:stretch>
        </p:blipFill>
        <p:spPr>
          <a:xfrm>
            <a:off x="4839473" y="1260403"/>
            <a:ext cx="3856038" cy="3658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35;g37b0bed60f0_0_47">
            <a:extLst>
              <a:ext uri="{FF2B5EF4-FFF2-40B4-BE49-F238E27FC236}">
                <a16:creationId xmlns:a16="http://schemas.microsoft.com/office/drawing/2014/main" id="{F62B0450-25E3-0637-6C32-E0133851F57D}"/>
              </a:ext>
            </a:extLst>
          </p:cNvPr>
          <p:cNvSpPr txBox="1"/>
          <p:nvPr/>
        </p:nvSpPr>
        <p:spPr>
          <a:xfrm>
            <a:off x="340242" y="867564"/>
            <a:ext cx="37797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Study 22.12: CVM-S4.26.M01 (tomographic)</a:t>
            </a:r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 + near-surface taper</a:t>
            </a:r>
            <a:endParaRPr sz="1400" b="0" i="0" u="none" strike="noStrike" cap="none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algun Gothic"/>
              <a:sym typeface="Malgun Gothic"/>
            </a:endParaRPr>
          </a:p>
        </p:txBody>
      </p:sp>
      <p:sp>
        <p:nvSpPr>
          <p:cNvPr id="9" name="Google Shape;336;g37b0bed60f0_0_47">
            <a:extLst>
              <a:ext uri="{FF2B5EF4-FFF2-40B4-BE49-F238E27FC236}">
                <a16:creationId xmlns:a16="http://schemas.microsoft.com/office/drawing/2014/main" id="{BEC832D7-A9DB-FD79-9CC5-2A579137F320}"/>
              </a:ext>
            </a:extLst>
          </p:cNvPr>
          <p:cNvSpPr txBox="1"/>
          <p:nvPr/>
        </p:nvSpPr>
        <p:spPr>
          <a:xfrm>
            <a:off x="5172590" y="867564"/>
            <a:ext cx="30933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Study 24.8: USGS SF</a:t>
            </a:r>
            <a:r>
              <a:rPr lang="en-US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C</a:t>
            </a:r>
            <a:r>
              <a:rPr lang="en-US" sz="1400" b="0" i="0" u="none" strike="noStrike" cap="none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algun Gothic"/>
                <a:sym typeface="Malgun Gothic"/>
              </a:rPr>
              <a:t>VM (geologic) + near-surface taper</a:t>
            </a:r>
            <a:endParaRPr sz="1400" b="0" i="0" u="none" strike="noStrike" cap="none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algun Gothic"/>
              <a:sym typeface="Malgun Gothic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EC34B6-383B-9C51-584F-01E5E36444F9}"/>
              </a:ext>
            </a:extLst>
          </p:cNvPr>
          <p:cNvCxnSpPr/>
          <p:nvPr/>
        </p:nvCxnSpPr>
        <p:spPr>
          <a:xfrm>
            <a:off x="4123219" y="1072678"/>
            <a:ext cx="0" cy="38544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BAA333-114C-6A38-2E14-BD53C956961D}"/>
              </a:ext>
            </a:extLst>
          </p:cNvPr>
          <p:cNvCxnSpPr/>
          <p:nvPr/>
        </p:nvCxnSpPr>
        <p:spPr>
          <a:xfrm>
            <a:off x="8699381" y="1061617"/>
            <a:ext cx="0" cy="38544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32850"/>
      </p:ext>
    </p:extLst>
  </p:cSld>
  <p:clrMapOvr>
    <a:masterClrMapping/>
  </p:clrMapOvr>
</p:sld>
</file>

<file path=ppt/theme/theme1.xml><?xml version="1.0" encoding="utf-8"?>
<a:theme xmlns:a="http://schemas.openxmlformats.org/drawingml/2006/main" name="SCEC Theme (2024)">
  <a:themeElements>
    <a:clrScheme name="Simple Light">
      <a:dk1>
        <a:srgbClr val="000000"/>
      </a:dk1>
      <a:lt1>
        <a:srgbClr val="FFFFFF"/>
      </a:lt1>
      <a:dk2>
        <a:srgbClr val="495867"/>
      </a:dk2>
      <a:lt2>
        <a:srgbClr val="E4EBF1"/>
      </a:lt2>
      <a:accent1>
        <a:srgbClr val="BDD5EA"/>
      </a:accent1>
      <a:accent2>
        <a:srgbClr val="577399"/>
      </a:accent2>
      <a:accent3>
        <a:srgbClr val="C22B48"/>
      </a:accent3>
      <a:accent4>
        <a:srgbClr val="FFAB40"/>
      </a:accent4>
      <a:accent5>
        <a:srgbClr val="579499"/>
      </a:accent5>
      <a:accent6>
        <a:srgbClr val="5C5799"/>
      </a:accent6>
      <a:hlink>
        <a:srgbClr val="C22B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14932</TotalTime>
  <Words>655</Words>
  <Application>Microsoft Office PowerPoint</Application>
  <PresentationFormat>On-screen Show (16:9)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Lora</vt:lpstr>
      <vt:lpstr>Roboto</vt:lpstr>
      <vt:lpstr>Roboto Medium</vt:lpstr>
      <vt:lpstr>Times New Roman</vt:lpstr>
      <vt:lpstr>SCEC Theme (2024)</vt:lpstr>
      <vt:lpstr>Validation for CyberShake in Northern California</vt:lpstr>
      <vt:lpstr>CyberShake overview</vt:lpstr>
      <vt:lpstr>Historical earthquake validation</vt:lpstr>
      <vt:lpstr>Loma Prieta results</vt:lpstr>
      <vt:lpstr>CyberShake-derived GMM</vt:lpstr>
      <vt:lpstr>CyberShake comparisons with NGA-W2</vt:lpstr>
      <vt:lpstr>Study 24.8 differences</vt:lpstr>
      <vt:lpstr>Geometry of faults and sites</vt:lpstr>
      <vt:lpstr>Velocity Model Comparisons</vt:lpstr>
      <vt:lpstr>Velocity Model Comparisons</vt:lpstr>
      <vt:lpstr>CyberShake rupture velocity</vt:lpstr>
      <vt:lpstr>Fault Smoothness</vt:lpstr>
      <vt:lpstr>Next Steps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California Earthquake Center</dc:title>
  <dc:creator>Scott Callaghan</dc:creator>
  <cp:lastModifiedBy>scottcal@usc.edu</cp:lastModifiedBy>
  <cp:revision>154</cp:revision>
  <dcterms:modified xsi:type="dcterms:W3CDTF">2026-04-22T04:13:48Z</dcterms:modified>
</cp:coreProperties>
</file>