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3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4.xml" ContentType="application/vnd.openxmlformats-officedocument.presentationml.notesSlide+xml"/>
  <Override PartName="/ppt/embeddings/oleObject12.bin" ContentType="application/vnd.openxmlformats-officedocument.oleObject"/>
  <Override PartName="/ppt/notesSlides/notesSlide5.xml" ContentType="application/vnd.openxmlformats-officedocument.presentationml.notesSlide+xml"/>
  <Override PartName="/ppt/embeddings/oleObject13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8" r:id="rId1"/>
  </p:sldMasterIdLst>
  <p:notesMasterIdLst>
    <p:notesMasterId r:id="rId16"/>
  </p:notesMasterIdLst>
  <p:handoutMasterIdLst>
    <p:handoutMasterId r:id="rId17"/>
  </p:handoutMasterIdLst>
  <p:sldIdLst>
    <p:sldId id="957" r:id="rId2"/>
    <p:sldId id="761" r:id="rId3"/>
    <p:sldId id="1046" r:id="rId4"/>
    <p:sldId id="983" r:id="rId5"/>
    <p:sldId id="1154" r:id="rId6"/>
    <p:sldId id="1137" r:id="rId7"/>
    <p:sldId id="985" r:id="rId8"/>
    <p:sldId id="1199" r:id="rId9"/>
    <p:sldId id="1234" r:id="rId10"/>
    <p:sldId id="1252" r:id="rId11"/>
    <p:sldId id="1255" r:id="rId12"/>
    <p:sldId id="1256" r:id="rId13"/>
    <p:sldId id="1264" r:id="rId14"/>
    <p:sldId id="1268" r:id="rId15"/>
  </p:sldIdLst>
  <p:sldSz cx="9144000" cy="6858000" type="screen4x3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1C4E8"/>
    <a:srgbClr val="00008F"/>
    <a:srgbClr val="0000A8"/>
    <a:srgbClr val="00004B"/>
    <a:srgbClr val="009999"/>
    <a:srgbClr val="00BEBE"/>
    <a:srgbClr val="00FFFF"/>
    <a:srgbClr val="FF00FF"/>
    <a:srgbClr val="005A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98" d="100"/>
          <a:sy n="98" d="100"/>
        </p:scale>
        <p:origin x="-1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image" Target="../media/image10.emf"/><Relationship Id="rId2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fld id="{190D3F3A-640E-CB4E-B672-C31C1E7638B9}" type="datetime1">
              <a:rPr lang="en-US"/>
              <a:pPr>
                <a:defRPr/>
              </a:pPr>
              <a:t>7/7/14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fld id="{70080C45-28E3-DB43-BA9B-449FC6A5B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654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fld id="{32D04D02-2AD5-6141-B7C1-AD14EA244BF6}" type="datetime1">
              <a:rPr lang="en-US"/>
              <a:pPr>
                <a:defRPr/>
              </a:pPr>
              <a:t>7/7/14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26" charset="0"/>
                <a:ea typeface="ＭＳ Ｐゴシック" pitchFamily="26" charset="-128"/>
                <a:cs typeface="ＭＳ Ｐゴシック" pitchFamily="26" charset="-128"/>
              </a:defRPr>
            </a:lvl1pPr>
          </a:lstStyle>
          <a:p>
            <a:pPr>
              <a:defRPr/>
            </a:pPr>
            <a:fld id="{17CF188E-0536-AF4B-BF9E-913D35926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06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B78890-5688-FC45-AC37-3383859729A6}" type="slidenum">
              <a:rPr lang="en-US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2</a:t>
            </a:fld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78" tIns="44988" rIns="89978" bIns="44988"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B78890-5688-FC45-AC37-3383859729A6}" type="slidenum">
              <a:rPr lang="en-US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3</a:t>
            </a:fld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78" tIns="44988" rIns="89978" bIns="44988"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B78890-5688-FC45-AC37-3383859729A6}" type="slidenum">
              <a:rPr lang="en-US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4</a:t>
            </a:fld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78" tIns="44988" rIns="89978" bIns="44988"/>
          <a:lstStyle/>
          <a:p>
            <a:endParaRPr lang="en-US">
              <a:latin typeface="Time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</a:t>
            </a:r>
            <a:r>
              <a:rPr lang="en-US" baseline="0" dirty="0" smtClean="0"/>
              <a:t> sources </a:t>
            </a:r>
            <a:r>
              <a:rPr lang="en-US" dirty="0" err="1" smtClean="0"/>
              <a:t>sigma_d</a:t>
            </a:r>
            <a:r>
              <a:rPr lang="en-US" dirty="0" smtClean="0"/>
              <a:t> (cybershake1 – BA)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509B2-DF4F-954C-A4BB-1900C79F87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4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</a:t>
            </a:r>
            <a:r>
              <a:rPr lang="en-US" baseline="0" dirty="0" smtClean="0"/>
              <a:t> sources </a:t>
            </a:r>
            <a:r>
              <a:rPr lang="en-US" dirty="0" err="1" smtClean="0"/>
              <a:t>sigma_d</a:t>
            </a:r>
            <a:r>
              <a:rPr lang="en-US" dirty="0" smtClean="0"/>
              <a:t> (CyberShake2 – BA)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509B2-DF4F-954C-A4BB-1900C79F87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24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ACB19-498A-8742-8EFC-AE0B49C6DA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0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CE6CA-8DA1-9C42-BAA2-FC0B24365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43BEF-AEDB-9748-9C95-FB7DEACCC2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3238" y="609600"/>
            <a:ext cx="2233612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09600"/>
            <a:ext cx="6548438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42FD3-DEA0-7547-BB86-0C0A188E6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42875-B27C-9E4F-AF38-3C36FB252D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9AA2D-FE31-9040-B1C7-677984FFF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5825" y="1752600"/>
            <a:ext cx="4391025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1617-00EA-9D48-B9A7-8EA9B277A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6590-842B-B245-A0A1-7F8AB4E5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36D81-F618-064F-A13D-53ADD5F54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FD294-A885-CB48-A3C3-85FCD7BB1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43B0-7765-C646-90EF-1BA99E3BF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18511-F89A-8548-99FD-AB5CEA150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FFAF67"/>
              </a:gs>
              <a:gs pos="46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1200" dirty="0">
              <a:latin typeface="Times"/>
              <a:cs typeface="Time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52400" y="76200"/>
            <a:ext cx="762000" cy="457200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 userDrawn="1"/>
        </p:nvSpPr>
        <p:spPr bwMode="auto">
          <a:xfrm>
            <a:off x="7848600" y="149423"/>
            <a:ext cx="12954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1000" b="1" i="1" dirty="0" smtClean="0">
                <a:solidFill>
                  <a:srgbClr val="800000"/>
                </a:solidFill>
                <a:latin typeface="Calisto MT"/>
                <a:ea typeface="+mn-ea"/>
                <a:cs typeface="Calisto MT"/>
              </a:rPr>
              <a:t>Southern</a:t>
            </a:r>
            <a:r>
              <a:rPr lang="en-US" sz="1000" b="1" i="1" baseline="0" dirty="0" smtClean="0">
                <a:solidFill>
                  <a:srgbClr val="800000"/>
                </a:solidFill>
                <a:latin typeface="Calisto MT"/>
                <a:ea typeface="+mn-ea"/>
                <a:cs typeface="Calisto MT"/>
              </a:rPr>
              <a:t> California Earthquake Center</a:t>
            </a:r>
            <a:endParaRPr lang="en-US" sz="1000" b="1" i="1" dirty="0">
              <a:solidFill>
                <a:srgbClr val="800000"/>
              </a:solidFill>
              <a:latin typeface="Calisto MT"/>
              <a:ea typeface="+mn-ea"/>
              <a:cs typeface="Calisto MT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91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371600"/>
            <a:ext cx="8934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00200" y="6573838"/>
            <a:ext cx="6019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2151A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r>
              <a:rPr lang="en-US" smtClean="0"/>
              <a:t>Gutenberg Lecture</a:t>
            </a:r>
            <a:endParaRPr lang="en-US"/>
          </a:p>
        </p:txBody>
      </p:sp>
      <p:sp>
        <p:nvSpPr>
          <p:cNvPr id="4311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73838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2151A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r>
              <a:rPr lang="en-US" smtClean="0"/>
              <a:t>08/26/12</a:t>
            </a:r>
            <a:endParaRPr lang="en-US" sz="1200"/>
          </a:p>
        </p:txBody>
      </p:sp>
      <p:sp>
        <p:nvSpPr>
          <p:cNvPr id="431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573838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solidFill>
                  <a:srgbClr val="82151A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8A40A1AD-7A05-1742-B651-C6251B2FB148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bg2"/>
          </a:solidFill>
          <a:latin typeface="Times"/>
          <a:ea typeface="ＭＳ Ｐゴシック" pitchFamily="-65" charset="-128"/>
          <a:cs typeface="Time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pitchFamily="-65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pitchFamily="-65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pitchFamily="-65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82151A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rgbClr val="82151A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rgbClr val="82151A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rgbClr val="82151A"/>
          </a:solidFill>
          <a:latin typeface="+mn-lt"/>
          <a:ea typeface="ＭＳ Ｐゴシック" pitchFamily="-65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82151A"/>
          </a:solidFill>
          <a:latin typeface="+mn-lt"/>
          <a:ea typeface="ＭＳ Ｐゴシック" pitchFamily="-65" charset="-128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82151A"/>
          </a:solidFill>
          <a:latin typeface="+mn-lt"/>
          <a:ea typeface="ＭＳ Ｐゴシック" pitchFamily="-65" charset="-128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82151A"/>
          </a:solidFill>
          <a:latin typeface="+mn-lt"/>
          <a:ea typeface="ＭＳ Ｐゴシック" pitchFamily="-65" charset="-128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82151A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1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40.emf"/><Relationship Id="rId7" Type="http://schemas.openxmlformats.org/officeDocument/2006/relationships/image" Target="../media/image4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3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40.emf"/><Relationship Id="rId7" Type="http://schemas.openxmlformats.org/officeDocument/2006/relationships/image" Target="../media/image4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emf"/><Relationship Id="rId10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0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1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1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18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 sz="2400">
              <a:solidFill>
                <a:srgbClr val="FFFFFF"/>
              </a:solidFill>
              <a:latin typeface="Times" pitchFamily="31" charset="0"/>
            </a:endParaRPr>
          </a:p>
        </p:txBody>
      </p:sp>
      <p:pic>
        <p:nvPicPr>
          <p:cNvPr id="52227" name="Picture 4" descr="loadp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0813" y="379413"/>
            <a:ext cx="411321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3" descr="loadpng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0813" y="3351213"/>
            <a:ext cx="4113213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loadpng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1788" y="379413"/>
            <a:ext cx="4113212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loadpng-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1788" y="3351213"/>
            <a:ext cx="4113212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TextBox 11"/>
          <p:cNvSpPr txBox="1">
            <a:spLocks noChangeArrowheads="1"/>
          </p:cNvSpPr>
          <p:nvPr/>
        </p:nvSpPr>
        <p:spPr bwMode="auto">
          <a:xfrm>
            <a:off x="708491" y="152400"/>
            <a:ext cx="76778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800" dirty="0">
                <a:solidFill>
                  <a:srgbClr val="FFFFFF"/>
                </a:solidFill>
                <a:latin typeface="+mn-lt"/>
                <a:ea typeface="ＭＳ Ｐゴシック" pitchFamily="26" charset="-128"/>
                <a:cs typeface="ＭＳ Ｐゴシック" pitchFamily="26" charset="-128"/>
              </a:rPr>
              <a:t>NGA (2008)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ea typeface="ＭＳ Ｐゴシック" pitchFamily="26" charset="-128"/>
                <a:cs typeface="ＭＳ Ｐゴシック" pitchFamily="26" charset="-128"/>
              </a:rPr>
              <a:t> Attenuation Relations used in National Seismic Hazard Maps</a:t>
            </a:r>
            <a:endParaRPr lang="en-US" sz="1800" dirty="0">
              <a:solidFill>
                <a:srgbClr val="FFFFFF"/>
              </a:solidFill>
              <a:latin typeface="+mn-lt"/>
              <a:ea typeface="ＭＳ Ｐゴシック" pitchFamily="26" charset="-128"/>
              <a:cs typeface="ＭＳ Ｐゴシック" pitchFamily="26" charset="-128"/>
            </a:endParaRPr>
          </a:p>
        </p:txBody>
      </p:sp>
      <p:sp>
        <p:nvSpPr>
          <p:cNvPr id="52232" name="TextBox 7"/>
          <p:cNvSpPr txBox="1">
            <a:spLocks noChangeArrowheads="1"/>
          </p:cNvSpPr>
          <p:nvPr/>
        </p:nvSpPr>
        <p:spPr bwMode="auto">
          <a:xfrm>
            <a:off x="534988" y="5495925"/>
            <a:ext cx="1066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FFFF"/>
                </a:solidFill>
              </a:rPr>
              <a:t>NGA</a:t>
            </a:r>
          </a:p>
          <a:p>
            <a:pPr eaLnBrk="0" hangingPunct="0"/>
            <a:r>
              <a:rPr lang="en-US" sz="1100" dirty="0" err="1">
                <a:solidFill>
                  <a:srgbClr val="FFFFFF"/>
                </a:solidFill>
              </a:rPr>
              <a:t>Boore</a:t>
            </a:r>
            <a:r>
              <a:rPr lang="en-US" sz="1100" dirty="0">
                <a:solidFill>
                  <a:srgbClr val="FFFFFF"/>
                </a:solidFill>
              </a:rPr>
              <a:t> &amp; Atkinson</a:t>
            </a:r>
          </a:p>
        </p:txBody>
      </p:sp>
      <p:sp>
        <p:nvSpPr>
          <p:cNvPr id="52234" name="TextBox 9"/>
          <p:cNvSpPr txBox="1">
            <a:spLocks noChangeArrowheads="1"/>
          </p:cNvSpPr>
          <p:nvPr/>
        </p:nvSpPr>
        <p:spPr bwMode="auto">
          <a:xfrm>
            <a:off x="6059488" y="2351088"/>
            <a:ext cx="1066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>
                <a:solidFill>
                  <a:srgbClr val="FFFFFF"/>
                </a:solidFill>
              </a:rPr>
              <a:t>NGA</a:t>
            </a:r>
          </a:p>
          <a:p>
            <a:pPr eaLnBrk="0" hangingPunct="0"/>
            <a:r>
              <a:rPr lang="en-US" sz="1100">
                <a:solidFill>
                  <a:srgbClr val="FFFFFF"/>
                </a:solidFill>
              </a:rPr>
              <a:t>Chiou &amp;  Youngs</a:t>
            </a:r>
          </a:p>
        </p:txBody>
      </p:sp>
      <p:sp>
        <p:nvSpPr>
          <p:cNvPr id="52235" name="TextBox 10"/>
          <p:cNvSpPr txBox="1">
            <a:spLocks noChangeArrowheads="1"/>
          </p:cNvSpPr>
          <p:nvPr/>
        </p:nvSpPr>
        <p:spPr bwMode="auto">
          <a:xfrm>
            <a:off x="6059488" y="5475288"/>
            <a:ext cx="1066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>
                <a:solidFill>
                  <a:srgbClr val="FFFFFF"/>
                </a:solidFill>
              </a:rPr>
              <a:t>NGA</a:t>
            </a:r>
          </a:p>
          <a:p>
            <a:pPr eaLnBrk="0" hangingPunct="0"/>
            <a:r>
              <a:rPr lang="en-US" sz="1100">
                <a:solidFill>
                  <a:srgbClr val="FFFFFF"/>
                </a:solidFill>
              </a:rPr>
              <a:t>Abrahamson &amp;  Silva</a:t>
            </a:r>
          </a:p>
        </p:txBody>
      </p:sp>
      <p:sp>
        <p:nvSpPr>
          <p:cNvPr id="52237" name="TextBox 11"/>
          <p:cNvSpPr txBox="1">
            <a:spLocks noChangeArrowheads="1"/>
          </p:cNvSpPr>
          <p:nvPr/>
        </p:nvSpPr>
        <p:spPr bwMode="auto">
          <a:xfrm>
            <a:off x="3971925" y="5943600"/>
            <a:ext cx="15017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FFFFFF"/>
                </a:solidFill>
              </a:rPr>
              <a:t>PE = 2%/50 </a:t>
            </a:r>
            <a:r>
              <a:rPr lang="en-US" sz="1600" dirty="0" err="1">
                <a:solidFill>
                  <a:srgbClr val="FFFFFF"/>
                </a:solidFill>
              </a:rPr>
              <a:t>yr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533400" y="2438400"/>
            <a:ext cx="1066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100" dirty="0">
                <a:solidFill>
                  <a:srgbClr val="FFFFFF"/>
                </a:solidFill>
              </a:rPr>
              <a:t>NGA</a:t>
            </a:r>
          </a:p>
          <a:p>
            <a:pPr eaLnBrk="0" hangingPunct="0"/>
            <a:r>
              <a:rPr lang="en-US" sz="1100" dirty="0">
                <a:solidFill>
                  <a:srgbClr val="FFFFFF"/>
                </a:solidFill>
              </a:rPr>
              <a:t>Campbell &amp; </a:t>
            </a:r>
            <a:r>
              <a:rPr lang="en-US" sz="1100" dirty="0" err="1">
                <a:solidFill>
                  <a:srgbClr val="FFFFFF"/>
                </a:solidFill>
              </a:rPr>
              <a:t>Bozorgnia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9001" y="62484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UCERF2, no background seismicity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43000" y="1676400"/>
            <a:ext cx="5486400" cy="2971800"/>
            <a:chOff x="1143000" y="1676400"/>
            <a:chExt cx="5486400" cy="2971800"/>
          </a:xfrm>
        </p:grpSpPr>
        <p:sp>
          <p:nvSpPr>
            <p:cNvPr id="19" name="TextBox 11"/>
            <p:cNvSpPr txBox="1">
              <a:spLocks noChangeArrowheads="1"/>
            </p:cNvSpPr>
            <p:nvPr/>
          </p:nvSpPr>
          <p:spPr bwMode="auto">
            <a:xfrm>
              <a:off x="3429000" y="3505200"/>
              <a:ext cx="2466528" cy="36933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b="1" i="1" dirty="0" smtClean="0">
                  <a:solidFill>
                    <a:srgbClr val="FFFFFF"/>
                  </a:solidFill>
                  <a:latin typeface="Times"/>
                  <a:cs typeface="Times"/>
                </a:rPr>
                <a:t>basin effects </a:t>
              </a:r>
              <a:endParaRPr lang="en-US" sz="1800" b="1" i="1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flipV="1">
              <a:off x="5911851" y="1752600"/>
              <a:ext cx="717549" cy="1752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/>
            <p:nvPr/>
          </p:nvCxnSpPr>
          <p:spPr bwMode="auto">
            <a:xfrm flipH="1">
              <a:off x="1143000" y="3875088"/>
              <a:ext cx="2303702" cy="77311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5911851" y="3875088"/>
              <a:ext cx="641349" cy="77311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1143000" y="1676400"/>
              <a:ext cx="2303702" cy="18288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1981200" y="1524000"/>
            <a:ext cx="5486400" cy="2971800"/>
            <a:chOff x="1981200" y="1524000"/>
            <a:chExt cx="5486400" cy="2971800"/>
          </a:xfrm>
        </p:grpSpPr>
        <p:sp>
          <p:nvSpPr>
            <p:cNvPr id="18" name="TextBox 11"/>
            <p:cNvSpPr txBox="1">
              <a:spLocks noChangeArrowheads="1"/>
            </p:cNvSpPr>
            <p:nvPr/>
          </p:nvSpPr>
          <p:spPr bwMode="auto">
            <a:xfrm>
              <a:off x="3445323" y="2667000"/>
              <a:ext cx="2466528" cy="36933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800" b="1" i="1" dirty="0" smtClean="0">
                  <a:solidFill>
                    <a:srgbClr val="FFFFFF"/>
                  </a:solidFill>
                  <a:latin typeface="Times"/>
                  <a:cs typeface="Times"/>
                </a:rPr>
                <a:t>near-fault effects </a:t>
              </a:r>
              <a:endParaRPr lang="en-US" sz="1800" b="1" i="1" dirty="0">
                <a:solidFill>
                  <a:srgbClr val="FFFFFF"/>
                </a:solidFill>
                <a:latin typeface="Times"/>
                <a:cs typeface="Times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V="1">
              <a:off x="5911851" y="1524000"/>
              <a:ext cx="1555749" cy="1143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 flipV="1">
              <a:off x="1981200" y="1524000"/>
              <a:ext cx="1465502" cy="1143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1981200" y="3036332"/>
              <a:ext cx="1465502" cy="145946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5943601" y="3035300"/>
              <a:ext cx="1523999" cy="14605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0298" y="762000"/>
            <a:ext cx="3294302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Epistemic Differences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4271737" y="5486400"/>
            <a:ext cx="8830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SA-3s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7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ybershk.selectRup.rupture0.89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588"/>
            <a:ext cx="8153401" cy="59234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1421" y="1295400"/>
            <a:ext cx="153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Wang &amp; Jordan (2013)</a:t>
            </a:r>
            <a:endParaRPr lang="en-US" sz="1400" b="1" dirty="0"/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685800"/>
          </a:xfrm>
        </p:spPr>
        <p:txBody>
          <a:bodyPr/>
          <a:lstStyle/>
          <a:p>
            <a:r>
              <a:rPr lang="en-US" sz="2400" dirty="0" smtClean="0"/>
              <a:t>ABF Directivity-Basin Coupling Maps </a:t>
            </a:r>
            <a:br>
              <a:rPr lang="en-US" sz="2400" dirty="0" smtClean="0"/>
            </a:br>
            <a:r>
              <a:rPr lang="en-US" sz="1600" dirty="0" smtClean="0"/>
              <a:t>(M8 source; variable </a:t>
            </a:r>
            <a:r>
              <a:rPr lang="en-US" sz="1600" dirty="0" err="1" smtClean="0"/>
              <a:t>hypicenter</a:t>
            </a:r>
            <a:r>
              <a:rPr lang="en-US" sz="1600" dirty="0" smtClean="0"/>
              <a:t>; SA-3s corrected for SC08 directivity)</a:t>
            </a: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33400" y="5943600"/>
            <a:ext cx="3200400" cy="762000"/>
            <a:chOff x="533400" y="5943600"/>
            <a:chExt cx="3200400" cy="76200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533400" y="5943600"/>
              <a:ext cx="3200400" cy="762000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6039490"/>
              <a:ext cx="3009900" cy="34170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821219" y="6344290"/>
              <a:ext cx="6635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000000"/>
                  </a:solidFill>
                </a:rPr>
                <a:t>l</a:t>
              </a:r>
              <a:r>
                <a:rPr lang="en-US" sz="1400" dirty="0" err="1" smtClean="0">
                  <a:solidFill>
                    <a:srgbClr val="000000"/>
                  </a:solidFill>
                </a:rPr>
                <a:t>n</a:t>
              </a:r>
              <a:r>
                <a:rPr lang="en-US" sz="1400" dirty="0" smtClean="0">
                  <a:solidFill>
                    <a:srgbClr val="000000"/>
                  </a:solidFill>
                </a:rPr>
                <a:t> </a:t>
              </a:r>
              <a:r>
                <a:rPr lang="en-US" sz="1400" i="1" dirty="0">
                  <a:solidFill>
                    <a:srgbClr val="000000"/>
                  </a:solidFill>
                </a:rPr>
                <a:t>d</a:t>
              </a:r>
              <a:r>
                <a:rPr lang="en-US" sz="1400" dirty="0" smtClean="0">
                  <a:solidFill>
                    <a:srgbClr val="000000"/>
                  </a:solidFill>
                </a:rPr>
                <a:t>(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r</a:t>
              </a:r>
              <a:r>
                <a:rPr lang="en-US" sz="1400" dirty="0" smtClean="0">
                  <a:solidFill>
                    <a:srgbClr val="000000"/>
                  </a:solidFill>
                </a:rPr>
                <a:t>)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037265" y="1437955"/>
            <a:ext cx="344180" cy="486735"/>
            <a:chOff x="1037265" y="1437955"/>
            <a:chExt cx="344180" cy="486735"/>
          </a:xfrm>
        </p:grpSpPr>
        <p:sp>
          <p:nvSpPr>
            <p:cNvPr id="35" name="Oval 34"/>
            <p:cNvSpPr/>
            <p:nvPr/>
          </p:nvSpPr>
          <p:spPr bwMode="auto">
            <a:xfrm>
              <a:off x="1037265" y="169609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V="1">
              <a:off x="1152845" y="1437955"/>
              <a:ext cx="228600" cy="36259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1600200" y="2133600"/>
            <a:ext cx="685800" cy="503865"/>
            <a:chOff x="1600200" y="2133600"/>
            <a:chExt cx="685800" cy="503865"/>
          </a:xfrm>
        </p:grpSpPr>
        <p:sp>
          <p:nvSpPr>
            <p:cNvPr id="34" name="Oval 33"/>
            <p:cNvSpPr/>
            <p:nvPr/>
          </p:nvSpPr>
          <p:spPr bwMode="auto">
            <a:xfrm>
              <a:off x="1600200" y="2408865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 flipV="1">
              <a:off x="1713220" y="2133600"/>
              <a:ext cx="572780" cy="36259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7" name="Group 56"/>
          <p:cNvGrpSpPr/>
          <p:nvPr/>
        </p:nvGrpSpPr>
        <p:grpSpPr>
          <a:xfrm>
            <a:off x="2389175" y="2971800"/>
            <a:ext cx="658825" cy="562935"/>
            <a:chOff x="2389175" y="2971800"/>
            <a:chExt cx="658825" cy="562935"/>
          </a:xfrm>
        </p:grpSpPr>
        <p:sp>
          <p:nvSpPr>
            <p:cNvPr id="33" name="Oval 32"/>
            <p:cNvSpPr/>
            <p:nvPr/>
          </p:nvSpPr>
          <p:spPr bwMode="auto">
            <a:xfrm>
              <a:off x="2389175" y="3306135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V="1">
              <a:off x="2514600" y="2971800"/>
              <a:ext cx="53340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3505200" y="3429000"/>
            <a:ext cx="533400" cy="533400"/>
            <a:chOff x="3505200" y="3429000"/>
            <a:chExt cx="533400" cy="533400"/>
          </a:xfrm>
        </p:grpSpPr>
        <p:sp>
          <p:nvSpPr>
            <p:cNvPr id="32" name="Oval 31"/>
            <p:cNvSpPr/>
            <p:nvPr/>
          </p:nvSpPr>
          <p:spPr bwMode="auto">
            <a:xfrm>
              <a:off x="3505200" y="373380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 bwMode="auto">
            <a:xfrm flipV="1">
              <a:off x="3628065" y="3429000"/>
              <a:ext cx="410535" cy="41053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4611380" y="3733800"/>
            <a:ext cx="570220" cy="705490"/>
            <a:chOff x="4611380" y="3733800"/>
            <a:chExt cx="570220" cy="705490"/>
          </a:xfrm>
        </p:grpSpPr>
        <p:sp>
          <p:nvSpPr>
            <p:cNvPr id="31" name="Oval 30"/>
            <p:cNvSpPr/>
            <p:nvPr/>
          </p:nvSpPr>
          <p:spPr bwMode="auto">
            <a:xfrm>
              <a:off x="4611380" y="421069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 flipV="1">
              <a:off x="4731685" y="3733800"/>
              <a:ext cx="449915" cy="58006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oup 59"/>
          <p:cNvGrpSpPr/>
          <p:nvPr/>
        </p:nvGrpSpPr>
        <p:grpSpPr>
          <a:xfrm>
            <a:off x="5668335" y="4439290"/>
            <a:ext cx="580065" cy="570220"/>
            <a:chOff x="5668335" y="4439290"/>
            <a:chExt cx="580065" cy="570220"/>
          </a:xfrm>
        </p:grpSpPr>
        <p:sp>
          <p:nvSpPr>
            <p:cNvPr id="30" name="Oval 29"/>
            <p:cNvSpPr/>
            <p:nvPr/>
          </p:nvSpPr>
          <p:spPr bwMode="auto">
            <a:xfrm>
              <a:off x="5668335" y="478091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flipV="1">
              <a:off x="5791200" y="4439290"/>
              <a:ext cx="457200" cy="4375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6715445" y="5009510"/>
            <a:ext cx="675955" cy="457200"/>
            <a:chOff x="6715445" y="5009510"/>
            <a:chExt cx="675955" cy="457200"/>
          </a:xfrm>
        </p:grpSpPr>
        <p:sp>
          <p:nvSpPr>
            <p:cNvPr id="29" name="Oval 28"/>
            <p:cNvSpPr/>
            <p:nvPr/>
          </p:nvSpPr>
          <p:spPr bwMode="auto">
            <a:xfrm>
              <a:off x="6715445" y="523811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 flipV="1">
              <a:off x="6840870" y="5009510"/>
              <a:ext cx="550530" cy="32577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/>
          <p:cNvGrpSpPr/>
          <p:nvPr/>
        </p:nvGrpSpPr>
        <p:grpSpPr>
          <a:xfrm>
            <a:off x="7580620" y="5744535"/>
            <a:ext cx="420380" cy="484175"/>
            <a:chOff x="7580620" y="5744535"/>
            <a:chExt cx="420380" cy="484175"/>
          </a:xfrm>
        </p:grpSpPr>
        <p:sp>
          <p:nvSpPr>
            <p:cNvPr id="28" name="Oval 27"/>
            <p:cNvSpPr/>
            <p:nvPr/>
          </p:nvSpPr>
          <p:spPr bwMode="auto">
            <a:xfrm>
              <a:off x="7580620" y="6000110"/>
              <a:ext cx="228600" cy="2286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 flipV="1">
              <a:off x="7696200" y="5744535"/>
              <a:ext cx="304800" cy="36259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179" y="4953000"/>
            <a:ext cx="1069885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2754" y="4267200"/>
            <a:ext cx="1079292" cy="914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868" y="3630377"/>
            <a:ext cx="1074886" cy="9144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210" y="2971800"/>
            <a:ext cx="1091990" cy="914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314" y="2590800"/>
            <a:ext cx="1074886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58" y="2133600"/>
            <a:ext cx="1071797" cy="914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1290" y="1295400"/>
            <a:ext cx="1077952" cy="91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533400"/>
            <a:ext cx="1070517" cy="914400"/>
          </a:xfrm>
          <a:prstGeom prst="rect">
            <a:avLst/>
          </a:prstGeom>
        </p:spPr>
      </p:pic>
      <p:sp>
        <p:nvSpPr>
          <p:cNvPr id="64" name="Left Arrow 63"/>
          <p:cNvSpPr/>
          <p:nvPr/>
        </p:nvSpPr>
        <p:spPr bwMode="auto">
          <a:xfrm>
            <a:off x="4830135" y="4982927"/>
            <a:ext cx="1295400" cy="47689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65" name="Left Arrow 64"/>
          <p:cNvSpPr/>
          <p:nvPr/>
        </p:nvSpPr>
        <p:spPr bwMode="auto">
          <a:xfrm rot="13945297">
            <a:off x="2603270" y="4036135"/>
            <a:ext cx="1295400" cy="476890"/>
          </a:xfrm>
          <a:prstGeom prst="lef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5715000" y="5107072"/>
            <a:ext cx="1335819" cy="760328"/>
            <a:chOff x="5715000" y="5107072"/>
            <a:chExt cx="1335819" cy="760328"/>
          </a:xfrm>
        </p:grpSpPr>
        <p:sp>
          <p:nvSpPr>
            <p:cNvPr id="68" name="Rectangle 67"/>
            <p:cNvSpPr/>
            <p:nvPr/>
          </p:nvSpPr>
          <p:spPr bwMode="auto">
            <a:xfrm>
              <a:off x="6248400" y="510707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15000" y="5344180"/>
              <a:ext cx="1335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coupling point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559781" y="3475561"/>
            <a:ext cx="1335819" cy="552859"/>
            <a:chOff x="1559781" y="3475561"/>
            <a:chExt cx="1335819" cy="552859"/>
          </a:xfrm>
        </p:grpSpPr>
        <p:sp>
          <p:nvSpPr>
            <p:cNvPr id="69" name="Rectangle 68"/>
            <p:cNvSpPr/>
            <p:nvPr/>
          </p:nvSpPr>
          <p:spPr bwMode="auto">
            <a:xfrm rot="19320000">
              <a:off x="2626285" y="34755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559781" y="3505200"/>
              <a:ext cx="1335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coupling point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06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odel.3.00.BA.CyberShake.Sdks.SelectSource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17" y="1613356"/>
            <a:ext cx="6500400" cy="5168444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372866"/>
              </p:ext>
            </p:extLst>
          </p:nvPr>
        </p:nvGraphicFramePr>
        <p:xfrm>
          <a:off x="4419600" y="1469880"/>
          <a:ext cx="818207" cy="35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38" name="Equation" r:id="rId5" imgW="533400" imgH="228600" progId="Equation.3">
                  <p:embed/>
                </p:oleObj>
              </mc:Choice>
              <mc:Fallback>
                <p:oleObj name="Equation" r:id="rId5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1469880"/>
                        <a:ext cx="818207" cy="350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" y="2088286"/>
            <a:ext cx="2462022" cy="1180054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62600" y="1210940"/>
            <a:ext cx="2362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360"/>
              </a:spcBef>
            </a:pPr>
            <a:r>
              <a:rPr lang="en-US" sz="1800" b="1" i="1" dirty="0" err="1" smtClean="0"/>
              <a:t>σ</a:t>
            </a:r>
            <a:r>
              <a:rPr lang="en-US" sz="1800" b="1" i="1" baseline="-25000" dirty="0" err="1" smtClean="0"/>
              <a:t>d</a:t>
            </a:r>
            <a:r>
              <a:rPr lang="en-US" sz="1800" b="1" dirty="0" smtClean="0"/>
              <a:t> maps (SA-3s)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360"/>
              </a:spcBef>
            </a:pPr>
            <a:r>
              <a:rPr lang="en-US" sz="1400" b="1" dirty="0" smtClean="0"/>
              <a:t>CS11 – SC08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04800" y="4487540"/>
            <a:ext cx="2203047" cy="1600200"/>
            <a:chOff x="304800" y="4267200"/>
            <a:chExt cx="2203047" cy="1600200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4267200"/>
              <a:ext cx="2203047" cy="1308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 b="1" dirty="0" smtClean="0"/>
                <a:t>   Model                </a:t>
              </a:r>
              <a:r>
                <a:rPr lang="en-US" sz="1600" b="1" dirty="0" err="1" smtClean="0"/>
                <a:t>σ</a:t>
              </a:r>
              <a:r>
                <a:rPr lang="en-US" sz="1600" b="1" i="1" baseline="-25000" dirty="0" err="1" smtClean="0"/>
                <a:t>d</a:t>
              </a:r>
              <a:endParaRPr lang="en-US" sz="1600" b="1" i="1" dirty="0" smtClean="0"/>
            </a:p>
            <a:p>
              <a:pPr>
                <a:tabLst>
                  <a:tab pos="1603375" algn="l"/>
                </a:tabLst>
              </a:pPr>
              <a:r>
                <a:rPr lang="en-US" sz="1600" b="1" dirty="0" smtClean="0"/>
                <a:t>GP07 raw	0.41</a:t>
              </a:r>
            </a:p>
            <a:p>
              <a:pPr>
                <a:spcAft>
                  <a:spcPts val="600"/>
                </a:spcAft>
                <a:tabLst>
                  <a:tab pos="1603375" algn="l"/>
                </a:tabLst>
              </a:pPr>
              <a:r>
                <a:rPr lang="en-US" sz="1600" b="1" dirty="0" smtClean="0"/>
                <a:t>GP07-SC08	0.31</a:t>
              </a:r>
            </a:p>
            <a:p>
              <a:pPr>
                <a:tabLst>
                  <a:tab pos="1603375" algn="l"/>
                </a:tabLst>
              </a:pPr>
              <a:endParaRPr lang="en-US" sz="1600" b="1" dirty="0" smtClean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381000" y="4648200"/>
              <a:ext cx="2057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81000" y="4267200"/>
              <a:ext cx="2057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81000" y="5867400"/>
              <a:ext cx="2057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057400" y="437364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52400" y="3344540"/>
            <a:ext cx="2362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GP07</a:t>
            </a:r>
            <a:endParaRPr lang="en-US" sz="1600" b="1" dirty="0"/>
          </a:p>
          <a:p>
            <a:pPr algn="ctr">
              <a:spcBef>
                <a:spcPts val="0"/>
              </a:spcBef>
            </a:pPr>
            <a:r>
              <a:rPr lang="en-US" sz="1600" b="1" dirty="0"/>
              <a:t>used in </a:t>
            </a:r>
            <a:r>
              <a:rPr lang="en-US" sz="1600" b="1" dirty="0" smtClean="0"/>
              <a:t>CS11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981200" y="152400"/>
            <a:ext cx="5638800" cy="91440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Times"/>
                <a:ea typeface="ＭＳ Ｐゴシック" pitchFamily="-65" charset="-128"/>
                <a:cs typeface="Time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9pPr>
          </a:lstStyle>
          <a:p>
            <a:r>
              <a:rPr lang="en-US" sz="2400" dirty="0" smtClean="0"/>
              <a:t>Dependence of Directivity Effects on Rupture Complexity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054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acbook:Users:fengw:research:Quals_Publications_Thesis_PhD:PhD_degree:Dissertation:Figures:Chapter4:Model.3.00.BA.CyberShake.Sdks.SelectSource0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17" y="1621616"/>
            <a:ext cx="6500400" cy="51601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680281"/>
              </p:ext>
            </p:extLst>
          </p:nvPr>
        </p:nvGraphicFramePr>
        <p:xfrm>
          <a:off x="4419600" y="1478140"/>
          <a:ext cx="818207" cy="35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2" name="Equation" r:id="rId5" imgW="533400" imgH="228600" progId="Equation.3">
                  <p:embed/>
                </p:oleObj>
              </mc:Choice>
              <mc:Fallback>
                <p:oleObj name="Equation" r:id="rId5" imgW="5334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0" y="1478140"/>
                        <a:ext cx="818207" cy="350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0" y="2101909"/>
            <a:ext cx="2472750" cy="1174691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562600" y="1219200"/>
            <a:ext cx="2362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360"/>
              </a:spcBef>
            </a:pPr>
            <a:r>
              <a:rPr lang="en-US" sz="1800" b="1" i="1" dirty="0" err="1" smtClean="0"/>
              <a:t>σ</a:t>
            </a:r>
            <a:r>
              <a:rPr lang="en-US" sz="1800" b="1" i="1" baseline="-25000" dirty="0" err="1" smtClean="0"/>
              <a:t>d</a:t>
            </a:r>
            <a:r>
              <a:rPr lang="en-US" sz="1800" b="1" dirty="0" smtClean="0"/>
              <a:t> maps (SA-3s)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spcBef>
                <a:spcPts val="360"/>
              </a:spcBef>
            </a:pPr>
            <a:r>
              <a:rPr lang="en-US" sz="1400" b="1" dirty="0" smtClean="0"/>
              <a:t>CS13a – SC08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4495800"/>
            <a:ext cx="2203047" cy="1600200"/>
            <a:chOff x="304800" y="4267200"/>
            <a:chExt cx="2203047" cy="1600200"/>
          </a:xfrm>
        </p:grpSpPr>
        <p:sp>
          <p:nvSpPr>
            <p:cNvPr id="10" name="TextBox 9"/>
            <p:cNvSpPr txBox="1"/>
            <p:nvPr/>
          </p:nvSpPr>
          <p:spPr>
            <a:xfrm>
              <a:off x="304800" y="4267200"/>
              <a:ext cx="2203047" cy="1554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 b="1" dirty="0" smtClean="0"/>
                <a:t>   Model                </a:t>
              </a:r>
              <a:r>
                <a:rPr lang="en-US" sz="1600" b="1" dirty="0" err="1" smtClean="0"/>
                <a:t>σ</a:t>
              </a:r>
              <a:r>
                <a:rPr lang="en-US" sz="1600" b="1" i="1" baseline="-25000" dirty="0" err="1" smtClean="0"/>
                <a:t>d</a:t>
              </a:r>
              <a:endParaRPr lang="en-US" sz="1600" b="1" i="1" dirty="0" smtClean="0"/>
            </a:p>
            <a:p>
              <a:pPr>
                <a:tabLst>
                  <a:tab pos="1603375" algn="l"/>
                </a:tabLst>
              </a:pPr>
              <a:r>
                <a:rPr lang="en-US" sz="1600" b="1" dirty="0" smtClean="0"/>
                <a:t>GP07 raw	0.41</a:t>
              </a:r>
            </a:p>
            <a:p>
              <a:pPr>
                <a:spcAft>
                  <a:spcPts val="600"/>
                </a:spcAft>
                <a:tabLst>
                  <a:tab pos="1603375" algn="l"/>
                </a:tabLst>
              </a:pPr>
              <a:r>
                <a:rPr lang="en-US" sz="1600" b="1" dirty="0" smtClean="0"/>
                <a:t>GP07-SC08	0.31</a:t>
              </a:r>
            </a:p>
            <a:p>
              <a:pPr>
                <a:tabLst>
                  <a:tab pos="1603375" algn="l"/>
                </a:tabLst>
              </a:pPr>
              <a:r>
                <a:rPr lang="en-US" sz="1600" b="1" dirty="0" smtClean="0"/>
                <a:t>GP10 raw	0.26</a:t>
              </a:r>
            </a:p>
            <a:p>
              <a:pPr>
                <a:tabLst>
                  <a:tab pos="1603375" algn="l"/>
                </a:tabLst>
              </a:pPr>
              <a:r>
                <a:rPr lang="en-US" sz="1600" b="1" dirty="0" smtClean="0"/>
                <a:t>GP10-SC08	0.17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381000" y="4648200"/>
              <a:ext cx="2057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81000" y="4267200"/>
              <a:ext cx="2057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381000" y="5867400"/>
              <a:ext cx="2057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057400" y="4373640"/>
              <a:ext cx="1524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2400" y="3352800"/>
            <a:ext cx="2362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GP10</a:t>
            </a:r>
            <a:endParaRPr lang="en-US" sz="1600" b="1" dirty="0"/>
          </a:p>
          <a:p>
            <a:pPr algn="ctr">
              <a:spcBef>
                <a:spcPts val="0"/>
              </a:spcBef>
            </a:pPr>
            <a:r>
              <a:rPr lang="en-US" sz="1600" b="1" dirty="0"/>
              <a:t>used in </a:t>
            </a:r>
            <a:r>
              <a:rPr lang="en-US" sz="1600" b="1" dirty="0" smtClean="0"/>
              <a:t>CS13a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1200" y="152400"/>
            <a:ext cx="5638800" cy="914400"/>
          </a:xfrm>
          <a:prstGeom prst="rect">
            <a:avLst/>
          </a:prstGeom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2"/>
                </a:solidFill>
                <a:latin typeface="Times"/>
                <a:ea typeface="ＭＳ Ｐゴシック" pitchFamily="-65" charset="-128"/>
                <a:cs typeface="Time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Arial" pitchFamily="-65" charset="0"/>
              </a:defRPr>
            </a:lvl9pPr>
          </a:lstStyle>
          <a:p>
            <a:r>
              <a:rPr lang="en-US" sz="2400" dirty="0" smtClean="0"/>
              <a:t>Dependence of Directivity Effects on Rupture Complexity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417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76200" y="666314"/>
            <a:ext cx="8716029" cy="5810686"/>
            <a:chOff x="435467" y="666314"/>
            <a:chExt cx="8716029" cy="5810686"/>
          </a:xfrm>
        </p:grpSpPr>
        <p:pic>
          <p:nvPicPr>
            <p:cNvPr id="5" name="Picture 4" descr="NGAmean_Variance_Residual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67" y="666314"/>
              <a:ext cx="8716029" cy="581068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3429000" y="1981200"/>
              <a:ext cx="914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886200" y="3121561"/>
              <a:ext cx="914400" cy="2286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05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latin typeface="Times New Roman"/>
                <a:cs typeface="Times New Roman"/>
              </a:rPr>
              <a:t>ABF Variance Analysis</a:t>
            </a:r>
            <a:endParaRPr lang="en-US" sz="3200" b="1" i="1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7133" y="15341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CS11-</a:t>
            </a:r>
          </a:p>
          <a:p>
            <a:pPr algn="ctr"/>
            <a:r>
              <a:rPr lang="en-US" sz="1400" dirty="0" smtClean="0"/>
              <a:t>NGA08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98733" y="1524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CS13.b-</a:t>
            </a:r>
          </a:p>
          <a:p>
            <a:pPr algn="ctr"/>
            <a:r>
              <a:rPr lang="en-US" sz="1400" dirty="0" smtClean="0"/>
              <a:t>NGA08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 rot="20682549">
            <a:off x="3403762" y="2628992"/>
            <a:ext cx="8089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dirty="0" smtClean="0">
                <a:latin typeface="+mn-lt"/>
                <a:cs typeface="Times"/>
              </a:rPr>
              <a:t>NGA08</a:t>
            </a:r>
            <a:endParaRPr lang="en-US" sz="1400" dirty="0">
              <a:latin typeface="+mn-lt"/>
              <a:cs typeface="Times"/>
            </a:endParaRPr>
          </a:p>
          <a:p>
            <a:pPr algn="ctr">
              <a:spcAft>
                <a:spcPts val="600"/>
              </a:spcAft>
            </a:pPr>
            <a:r>
              <a:rPr lang="en-US" sz="1600" i="1" dirty="0" smtClean="0">
                <a:latin typeface="Times"/>
                <a:cs typeface="Times"/>
              </a:rPr>
              <a:t>σ</a:t>
            </a:r>
            <a:r>
              <a:rPr lang="en-US" sz="1600" i="1" baseline="-25000" dirty="0" smtClean="0">
                <a:latin typeface="Times"/>
                <a:cs typeface="Times"/>
              </a:rPr>
              <a:t>T</a:t>
            </a:r>
            <a:r>
              <a:rPr lang="en-US" sz="1600" baseline="30000" dirty="0" smtClean="0">
                <a:latin typeface="Times"/>
                <a:cs typeface="Times"/>
              </a:rPr>
              <a:t>2</a:t>
            </a:r>
            <a:endParaRPr lang="en-US" sz="1600" i="1" dirty="0" smtClean="0">
              <a:latin typeface="Times"/>
              <a:cs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719044" y="3297823"/>
            <a:ext cx="2362200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Residual Variance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469533" y="1056382"/>
            <a:ext cx="2286000" cy="3668018"/>
            <a:chOff x="1981200" y="1056382"/>
            <a:chExt cx="2286000" cy="3668018"/>
          </a:xfrm>
        </p:grpSpPr>
        <p:sp>
          <p:nvSpPr>
            <p:cNvPr id="19" name="TextBox 18"/>
            <p:cNvSpPr txBox="1"/>
            <p:nvPr/>
          </p:nvSpPr>
          <p:spPr>
            <a:xfrm>
              <a:off x="2057400" y="1056382"/>
              <a:ext cx="2209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Reduction in site-effect &amp; directivity-effect variance</a:t>
              </a:r>
            </a:p>
            <a:p>
              <a:pPr algn="ctr"/>
              <a:endParaRPr lang="en-US" sz="1600" dirty="0"/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1981200" y="2286000"/>
              <a:ext cx="381000" cy="106416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1981200" y="3962400"/>
              <a:ext cx="457200" cy="7620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TextBox 20"/>
          <p:cNvSpPr txBox="1"/>
          <p:nvPr/>
        </p:nvSpPr>
        <p:spPr>
          <a:xfrm>
            <a:off x="7651577" y="3276600"/>
            <a:ext cx="14162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 smtClean="0"/>
              <a:t>site</a:t>
            </a:r>
          </a:p>
          <a:p>
            <a:pPr>
              <a:spcAft>
                <a:spcPts val="1200"/>
              </a:spcAft>
            </a:pPr>
            <a:r>
              <a:rPr lang="en-US" sz="1200" dirty="0" smtClean="0"/>
              <a:t>path</a:t>
            </a:r>
          </a:p>
          <a:p>
            <a:pPr>
              <a:spcAft>
                <a:spcPts val="1200"/>
              </a:spcAft>
            </a:pPr>
            <a:r>
              <a:rPr lang="en-US" sz="1200" dirty="0" smtClean="0"/>
              <a:t>directivity</a:t>
            </a:r>
          </a:p>
          <a:p>
            <a:pPr>
              <a:spcAft>
                <a:spcPts val="1200"/>
              </a:spcAft>
            </a:pPr>
            <a:r>
              <a:rPr lang="en-US" sz="1200" dirty="0" smtClean="0"/>
              <a:t>magnitude</a:t>
            </a:r>
          </a:p>
          <a:p>
            <a:pPr>
              <a:spcAft>
                <a:spcPts val="1200"/>
              </a:spcAft>
            </a:pPr>
            <a:r>
              <a:rPr lang="en-US" sz="1200" dirty="0"/>
              <a:t>s</a:t>
            </a:r>
            <a:r>
              <a:rPr lang="en-US" sz="1200" dirty="0" smtClean="0"/>
              <a:t>ource complexity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298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371600"/>
            <a:ext cx="5334000" cy="5410200"/>
          </a:xfrm>
        </p:spPr>
        <p:txBody>
          <a:bodyPr/>
          <a:lstStyle/>
          <a:p>
            <a:pPr marL="231775" indent="-231775">
              <a:spcAft>
                <a:spcPts val="1200"/>
              </a:spcAft>
            </a:pPr>
            <a:r>
              <a:rPr lang="en-US" sz="2000" dirty="0" smtClean="0">
                <a:solidFill>
                  <a:srgbClr val="800000"/>
                </a:solidFill>
              </a:rPr>
              <a:t>Extend </a:t>
            </a:r>
            <a:r>
              <a:rPr lang="en-US" sz="2000" dirty="0" err="1" smtClean="0">
                <a:solidFill>
                  <a:srgbClr val="800000"/>
                </a:solidFill>
              </a:rPr>
              <a:t>CyberShake</a:t>
            </a:r>
            <a:r>
              <a:rPr lang="en-US" sz="2000" dirty="0" smtClean="0">
                <a:solidFill>
                  <a:srgbClr val="800000"/>
                </a:solidFill>
              </a:rPr>
              <a:t> models to 1400 sites across California</a:t>
            </a:r>
          </a:p>
          <a:p>
            <a:pPr marL="450850" lvl="1" indent="-231775">
              <a:spcAft>
                <a:spcPts val="600"/>
              </a:spcAft>
            </a:pPr>
            <a:r>
              <a:rPr lang="en-US" sz="1600" dirty="0" smtClean="0"/>
              <a:t>Develop statewide Unified Community Velocity Model (UCVM)</a:t>
            </a:r>
          </a:p>
          <a:p>
            <a:pPr marL="450850" lvl="1" indent="-231775">
              <a:spcAft>
                <a:spcPts val="1200"/>
              </a:spcAft>
            </a:pPr>
            <a:r>
              <a:rPr lang="en-US" sz="1600" dirty="0" smtClean="0"/>
              <a:t>Compute site response to 1 </a:t>
            </a:r>
            <a:r>
              <a:rPr lang="en-US" sz="1600" dirty="0"/>
              <a:t>Hz </a:t>
            </a:r>
            <a:r>
              <a:rPr lang="en-US" sz="1600" dirty="0" smtClean="0"/>
              <a:t>deterministic, 10 Hz stochastic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31775" indent="-231775">
              <a:spcAft>
                <a:spcPts val="1200"/>
              </a:spcAft>
            </a:pPr>
            <a:r>
              <a:rPr lang="en-US" sz="2000" dirty="0" smtClean="0">
                <a:solidFill>
                  <a:srgbClr val="800000"/>
                </a:solidFill>
              </a:rPr>
              <a:t>Couple time-dependent UCERF3 to </a:t>
            </a:r>
            <a:r>
              <a:rPr lang="en-US" sz="2000" dirty="0" err="1" smtClean="0">
                <a:solidFill>
                  <a:srgbClr val="800000"/>
                </a:solidFill>
              </a:rPr>
              <a:t>CyberShake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450850" lvl="1" indent="-231775">
              <a:spcAft>
                <a:spcPts val="1200"/>
              </a:spcAft>
            </a:pPr>
            <a:r>
              <a:rPr lang="en-US" sz="1600" dirty="0" smtClean="0">
                <a:solidFill>
                  <a:srgbClr val="000000"/>
                </a:solidFill>
              </a:rPr>
              <a:t>Provide frequently updated time-dependent seismic hazard maps</a:t>
            </a:r>
          </a:p>
          <a:p>
            <a:pPr marL="231775" indent="-231775">
              <a:spcAft>
                <a:spcPts val="1200"/>
              </a:spcAft>
            </a:pPr>
            <a:r>
              <a:rPr lang="en-US" sz="2000" dirty="0" smtClean="0">
                <a:solidFill>
                  <a:srgbClr val="800000"/>
                </a:solidFill>
              </a:rPr>
              <a:t>Extend CSEP to prospectively test ground motion forecasts against observations throughout California</a:t>
            </a:r>
            <a:endParaRPr lang="en-US" sz="2000" dirty="0">
              <a:solidFill>
                <a:srgbClr val="800000"/>
              </a:solidFill>
            </a:endParaRPr>
          </a:p>
          <a:p>
            <a:pPr marL="233363" indent="-233363"/>
            <a:endParaRPr lang="en-US" sz="1600" dirty="0"/>
          </a:p>
        </p:txBody>
      </p:sp>
      <p:pic>
        <p:nvPicPr>
          <p:cNvPr id="5" name="Picture 4" descr="CyberShake_adaptive_sites_yel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524000"/>
            <a:ext cx="3547735" cy="3657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4600" y="5257800"/>
            <a:ext cx="2110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Statewide </a:t>
            </a:r>
            <a:r>
              <a:rPr lang="en-US" sz="1400" b="1" dirty="0" err="1" smtClean="0">
                <a:solidFill>
                  <a:srgbClr val="800000"/>
                </a:solidFill>
              </a:rPr>
              <a:t>CyberShake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620000" cy="838200"/>
          </a:xfrm>
        </p:spPr>
        <p:txBody>
          <a:bodyPr/>
          <a:lstStyle/>
          <a:p>
            <a:r>
              <a:rPr lang="en-US" sz="2800" dirty="0" err="1" smtClean="0">
                <a:ea typeface="ＭＳ Ｐゴシック" pitchFamily="-106" charset="-128"/>
                <a:cs typeface="ＭＳ Ｐゴシック" pitchFamily="-106" charset="-128"/>
              </a:rPr>
              <a:t>CyberShake</a:t>
            </a:r>
            <a:r>
              <a:rPr lang="en-US" sz="2800" dirty="0" smtClean="0">
                <a:ea typeface="ＭＳ Ｐゴシック" pitchFamily="-106" charset="-128"/>
                <a:cs typeface="ＭＳ Ｐゴシック" pitchFamily="-106" charset="-128"/>
              </a:rPr>
              <a:t>: Initiative to Compute a Statewide Physics-Based Hazard Model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200" y="5596810"/>
            <a:ext cx="33528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400" dirty="0" smtClean="0"/>
              <a:t>Computational requirements for 1 Hz deterministic, 10 Hz stochastic:</a:t>
            </a:r>
            <a:endParaRPr lang="en-US" sz="1400" dirty="0"/>
          </a:p>
          <a:p>
            <a:pPr marL="400050" lvl="1" indent="-171450" defTabSz="746125">
              <a:spcBef>
                <a:spcPts val="600"/>
              </a:spcBef>
              <a:buFont typeface="Lucida Grande"/>
              <a:buChar char="-"/>
            </a:pPr>
            <a:r>
              <a:rPr lang="en-US" sz="1200" dirty="0"/>
              <a:t>Number of jobs: 23.2 billion</a:t>
            </a:r>
          </a:p>
          <a:p>
            <a:pPr marL="400050" lvl="1" indent="-171450" defTabSz="746125">
              <a:buFont typeface="Lucida Grande"/>
              <a:buChar char="-"/>
            </a:pPr>
            <a:r>
              <a:rPr lang="en-US" sz="1200" dirty="0" smtClean="0"/>
              <a:t>Storage: 2800 </a:t>
            </a:r>
            <a:r>
              <a:rPr lang="en-US" sz="1200" dirty="0"/>
              <a:t>TB seismograms</a:t>
            </a:r>
          </a:p>
          <a:p>
            <a:pPr marL="400050" lvl="1" indent="-171450" defTabSz="746125">
              <a:buFont typeface="Lucida Grande"/>
              <a:buChar char="-"/>
            </a:pPr>
            <a:r>
              <a:rPr lang="en-US" sz="1200" dirty="0" smtClean="0"/>
              <a:t>Computer hours</a:t>
            </a:r>
            <a:r>
              <a:rPr lang="en-US" sz="1200" dirty="0"/>
              <a:t>: 392 million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4631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" y="990600"/>
            <a:ext cx="8934450" cy="266765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Formulation of time-independent PSHA for empirical GMPEs:</a:t>
            </a:r>
            <a:endParaRPr lang="en-US" sz="1800" dirty="0"/>
          </a:p>
        </p:txBody>
      </p:sp>
      <p:sp>
        <p:nvSpPr>
          <p:cNvPr id="44036" name="Line 9"/>
          <p:cNvSpPr>
            <a:spLocks noChangeShapeType="1"/>
          </p:cNvSpPr>
          <p:nvPr/>
        </p:nvSpPr>
        <p:spPr bwMode="auto">
          <a:xfrm>
            <a:off x="3463925" y="5034622"/>
            <a:ext cx="620713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6154738" y="4715534"/>
            <a:ext cx="1036637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tIns="9144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Intensity</a:t>
            </a:r>
          </a:p>
          <a:p>
            <a:pPr algn="ctr" eaLnBrk="0" hangingPunct="0"/>
            <a:r>
              <a:rPr lang="en-US" sz="1200" b="1" dirty="0" smtClean="0">
                <a:solidFill>
                  <a:schemeClr val="bg2"/>
                </a:solidFill>
              </a:rPr>
              <a:t>Measures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4038" name="AutoShape 11"/>
          <p:cNvSpPr>
            <a:spLocks noChangeArrowheads="1"/>
          </p:cNvSpPr>
          <p:nvPr/>
        </p:nvSpPr>
        <p:spPr bwMode="auto">
          <a:xfrm>
            <a:off x="4084638" y="4715534"/>
            <a:ext cx="1554162" cy="635000"/>
          </a:xfrm>
          <a:prstGeom prst="hexagon">
            <a:avLst>
              <a:gd name="adj" fmla="val 61187"/>
              <a:gd name="vf" fmla="val 115470"/>
            </a:avLst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Ground Motion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Prediction </a:t>
            </a:r>
            <a:r>
              <a:rPr lang="en-US" sz="1200" b="1" dirty="0" err="1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Eqn</a:t>
            </a:r>
            <a:endParaRPr lang="en-US" sz="1200" b="1" dirty="0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4039" name="Line 13"/>
          <p:cNvSpPr>
            <a:spLocks noChangeShapeType="1"/>
          </p:cNvSpPr>
          <p:nvPr/>
        </p:nvSpPr>
        <p:spPr bwMode="auto">
          <a:xfrm>
            <a:off x="5638800" y="5034622"/>
            <a:ext cx="5175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1752600" y="4715534"/>
            <a:ext cx="1676400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Earthquake Rupture </a:t>
            </a:r>
          </a:p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Forecast</a:t>
            </a:r>
            <a:endParaRPr lang="en-US" sz="1200" b="1" dirty="0">
              <a:solidFill>
                <a:schemeClr val="bg2"/>
              </a:solidFill>
              <a:latin typeface="Times New Roman" pitchFamily="-106" charset="0"/>
            </a:endParaRP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228600" y="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b="1" i="1" dirty="0" smtClean="0">
                <a:solidFill>
                  <a:schemeClr val="bg2"/>
                </a:solidFill>
                <a:latin typeface="Times"/>
                <a:cs typeface="Times"/>
              </a:rPr>
              <a:t>Ground Motion Prediction Equations</a:t>
            </a:r>
            <a:endParaRPr lang="en-US" b="1" i="1" dirty="0">
              <a:solidFill>
                <a:schemeClr val="bg2"/>
              </a:solidFill>
              <a:latin typeface="Times"/>
              <a:cs typeface="Time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605504"/>
              </p:ext>
            </p:extLst>
          </p:nvPr>
        </p:nvGraphicFramePr>
        <p:xfrm>
          <a:off x="228600" y="1600200"/>
          <a:ext cx="285205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9" name="Equation" r:id="rId4" imgW="1663700" imgH="266700" progId="Equation.3">
                  <p:embed/>
                </p:oleObj>
              </mc:Choice>
              <mc:Fallback>
                <p:oleObj name="Equation" r:id="rId4" imgW="1663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1600200"/>
                        <a:ext cx="285205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444032"/>
              </p:ext>
            </p:extLst>
          </p:nvPr>
        </p:nvGraphicFramePr>
        <p:xfrm>
          <a:off x="228600" y="2117126"/>
          <a:ext cx="63357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50" name="Equation" r:id="rId6" imgW="3898900" imgH="406400" progId="Equation.3">
                  <p:embed/>
                </p:oleObj>
              </mc:Choice>
              <mc:Fallback>
                <p:oleObj name="Equation" r:id="rId6" imgW="38989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" y="2117126"/>
                        <a:ext cx="6335713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857810"/>
              </p:ext>
            </p:extLst>
          </p:nvPr>
        </p:nvGraphicFramePr>
        <p:xfrm>
          <a:off x="228600" y="2761760"/>
          <a:ext cx="6696906" cy="583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51" name="Equation" r:id="rId8" imgW="3644900" imgH="317500" progId="Equation.3">
                  <p:embed/>
                </p:oleObj>
              </mc:Choice>
              <mc:Fallback>
                <p:oleObj name="Equation" r:id="rId8" imgW="36449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8600" y="2761760"/>
                        <a:ext cx="6696906" cy="583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832" y="3581400"/>
            <a:ext cx="5931568" cy="43180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971800" y="1481000"/>
            <a:ext cx="1927342" cy="669326"/>
            <a:chOff x="4528656" y="2550468"/>
            <a:chExt cx="1927342" cy="669326"/>
          </a:xfrm>
        </p:grpSpPr>
        <p:sp>
          <p:nvSpPr>
            <p:cNvPr id="40" name="TextBox 39"/>
            <p:cNvSpPr txBox="1"/>
            <p:nvPr/>
          </p:nvSpPr>
          <p:spPr>
            <a:xfrm>
              <a:off x="4528656" y="2550468"/>
              <a:ext cx="1927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00000"/>
                  </a:solidFill>
                </a:rPr>
                <a:t>c</a:t>
              </a:r>
              <a:r>
                <a:rPr lang="en-US" sz="1200" dirty="0" smtClean="0">
                  <a:solidFill>
                    <a:srgbClr val="800000"/>
                  </a:solidFill>
                </a:rPr>
                <a:t>onditional hypocenter distribution (CHD)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flipH="1">
              <a:off x="4637513" y="2918331"/>
              <a:ext cx="142085" cy="3014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4648200" y="1482126"/>
            <a:ext cx="1943100" cy="679642"/>
            <a:chOff x="5357813" y="2722150"/>
            <a:chExt cx="1943100" cy="679642"/>
          </a:xfrm>
        </p:grpSpPr>
        <p:sp>
          <p:nvSpPr>
            <p:cNvPr id="44" name="TextBox 43"/>
            <p:cNvSpPr txBox="1"/>
            <p:nvPr/>
          </p:nvSpPr>
          <p:spPr>
            <a:xfrm>
              <a:off x="5434013" y="2722150"/>
              <a:ext cx="18669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00000"/>
                  </a:solidFill>
                </a:rPr>
                <a:t>c</a:t>
              </a:r>
              <a:r>
                <a:rPr lang="en-US" sz="1200" dirty="0" smtClean="0">
                  <a:solidFill>
                    <a:srgbClr val="800000"/>
                  </a:solidFill>
                </a:rPr>
                <a:t>onditional magnitude distribution (CMD)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H="1">
              <a:off x="5357813" y="3100329"/>
              <a:ext cx="266700" cy="3014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6629400" y="3276600"/>
            <a:ext cx="2122487" cy="954107"/>
            <a:chOff x="6629400" y="3276600"/>
            <a:chExt cx="2122487" cy="954107"/>
          </a:xfrm>
        </p:grpSpPr>
        <p:sp>
          <p:nvSpPr>
            <p:cNvPr id="18" name="TextBox 17"/>
            <p:cNvSpPr txBox="1"/>
            <p:nvPr/>
          </p:nvSpPr>
          <p:spPr>
            <a:xfrm>
              <a:off x="6858000" y="3276600"/>
              <a:ext cx="18938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rgbClr val="800000"/>
                  </a:solidFill>
                  <a:latin typeface="Times"/>
                  <a:cs typeface="Times"/>
                </a:rPr>
                <a:t>F</a:t>
              </a:r>
              <a:r>
                <a:rPr lang="en-US" sz="1400" baseline="-25000" dirty="0" smtClean="0">
                  <a:solidFill>
                    <a:srgbClr val="800000"/>
                  </a:solidFill>
                  <a:latin typeface="Times"/>
                  <a:cs typeface="Times"/>
                </a:rPr>
                <a:t>1</a:t>
              </a:r>
              <a:r>
                <a:rPr lang="en-US" sz="1400" dirty="0" smtClean="0">
                  <a:solidFill>
                    <a:srgbClr val="800000"/>
                  </a:solidFill>
                  <a:latin typeface="Times"/>
                  <a:cs typeface="Times"/>
                </a:rPr>
                <a:t>	</a:t>
              </a:r>
              <a:r>
                <a:rPr lang="en-US" sz="1200" dirty="0" smtClean="0">
                  <a:solidFill>
                    <a:srgbClr val="800000"/>
                  </a:solidFill>
                </a:rPr>
                <a:t>site effect</a:t>
              </a:r>
              <a:endParaRPr lang="en-US" sz="1200" dirty="0" smtClean="0">
                <a:solidFill>
                  <a:srgbClr val="800000"/>
                </a:solidFill>
                <a:latin typeface="Times"/>
                <a:cs typeface="Times"/>
              </a:endParaRPr>
            </a:p>
            <a:p>
              <a:r>
                <a:rPr lang="en-US" sz="1400" i="1" dirty="0" smtClean="0">
                  <a:solidFill>
                    <a:srgbClr val="800000"/>
                  </a:solidFill>
                  <a:latin typeface="Times"/>
                  <a:cs typeface="Times"/>
                </a:rPr>
                <a:t>F</a:t>
              </a:r>
              <a:r>
                <a:rPr lang="en-US" sz="1400" baseline="-25000" dirty="0" smtClean="0">
                  <a:solidFill>
                    <a:srgbClr val="800000"/>
                  </a:solidFill>
                  <a:latin typeface="Times"/>
                  <a:cs typeface="Times"/>
                </a:rPr>
                <a:t>2</a:t>
              </a:r>
              <a:r>
                <a:rPr lang="en-US" sz="1400" dirty="0" smtClean="0">
                  <a:solidFill>
                    <a:srgbClr val="800000"/>
                  </a:solidFill>
                  <a:latin typeface="Times"/>
                  <a:cs typeface="Times"/>
                </a:rPr>
                <a:t>	</a:t>
              </a:r>
              <a:r>
                <a:rPr lang="en-US" sz="1200" dirty="0" smtClean="0">
                  <a:solidFill>
                    <a:srgbClr val="800000"/>
                  </a:solidFill>
                </a:rPr>
                <a:t>path effect</a:t>
              </a:r>
              <a:endParaRPr lang="en-US" sz="1200" dirty="0" smtClean="0">
                <a:solidFill>
                  <a:srgbClr val="800000"/>
                </a:solidFill>
                <a:latin typeface="Times"/>
                <a:cs typeface="Times"/>
              </a:endParaRPr>
            </a:p>
            <a:p>
              <a:r>
                <a:rPr lang="en-US" sz="1400" i="1" dirty="0" smtClean="0">
                  <a:solidFill>
                    <a:srgbClr val="800000"/>
                  </a:solidFill>
                  <a:latin typeface="Times"/>
                  <a:cs typeface="Times"/>
                </a:rPr>
                <a:t>F</a:t>
              </a:r>
              <a:r>
                <a:rPr lang="en-US" sz="1400" baseline="-25000" dirty="0" smtClean="0">
                  <a:solidFill>
                    <a:srgbClr val="800000"/>
                  </a:solidFill>
                  <a:latin typeface="Times"/>
                  <a:cs typeface="Times"/>
                </a:rPr>
                <a:t>3</a:t>
              </a:r>
              <a:r>
                <a:rPr lang="en-US" sz="1200" dirty="0" smtClean="0">
                  <a:solidFill>
                    <a:srgbClr val="800000"/>
                  </a:solidFill>
                  <a:latin typeface="Times"/>
                  <a:cs typeface="Times"/>
                </a:rPr>
                <a:t>	</a:t>
              </a:r>
              <a:r>
                <a:rPr lang="en-US" sz="1200" dirty="0" smtClean="0">
                  <a:solidFill>
                    <a:srgbClr val="800000"/>
                  </a:solidFill>
                </a:rPr>
                <a:t>directivity effect</a:t>
              </a:r>
              <a:endParaRPr lang="en-US" sz="1200" dirty="0">
                <a:solidFill>
                  <a:srgbClr val="800000"/>
                </a:solidFill>
              </a:endParaRPr>
            </a:p>
            <a:p>
              <a:r>
                <a:rPr lang="en-US" sz="1400" i="1" dirty="0" smtClean="0">
                  <a:solidFill>
                    <a:srgbClr val="800000"/>
                  </a:solidFill>
                  <a:latin typeface="Times"/>
                  <a:cs typeface="Times"/>
                </a:rPr>
                <a:t>F</a:t>
              </a:r>
              <a:r>
                <a:rPr lang="en-US" sz="1400" baseline="-25000" dirty="0" smtClean="0">
                  <a:solidFill>
                    <a:srgbClr val="800000"/>
                  </a:solidFill>
                  <a:latin typeface="Times"/>
                  <a:cs typeface="Times"/>
                </a:rPr>
                <a:t>4</a:t>
              </a:r>
              <a:r>
                <a:rPr lang="en-US" sz="1400" dirty="0">
                  <a:solidFill>
                    <a:srgbClr val="800000"/>
                  </a:solidFill>
                  <a:latin typeface="Times"/>
                  <a:cs typeface="Times"/>
                </a:rPr>
                <a:t>	</a:t>
              </a:r>
              <a:r>
                <a:rPr lang="en-US" sz="1200" dirty="0" smtClean="0">
                  <a:solidFill>
                    <a:srgbClr val="800000"/>
                  </a:solidFill>
                </a:rPr>
                <a:t>source</a:t>
              </a:r>
              <a:r>
                <a:rPr lang="en-US" sz="1200" dirty="0">
                  <a:solidFill>
                    <a:srgbClr val="800000"/>
                  </a:solidFill>
                </a:rPr>
                <a:t>-size </a:t>
              </a:r>
              <a:r>
                <a:rPr lang="en-US" sz="1200" dirty="0" smtClean="0">
                  <a:solidFill>
                    <a:srgbClr val="800000"/>
                  </a:solidFill>
                </a:rPr>
                <a:t>effect</a:t>
              </a:r>
              <a:r>
                <a:rPr lang="en-US" sz="1400" dirty="0" smtClean="0">
                  <a:solidFill>
                    <a:srgbClr val="800000"/>
                  </a:solidFill>
                </a:rPr>
                <a:t> </a:t>
              </a:r>
              <a:endParaRPr lang="en-US" sz="1400" dirty="0">
                <a:solidFill>
                  <a:srgbClr val="800000"/>
                </a:solidFill>
              </a:endParaRPr>
            </a:p>
          </p:txBody>
        </p:sp>
        <p:sp>
          <p:nvSpPr>
            <p:cNvPr id="52" name="AutoShape 4"/>
            <p:cNvSpPr>
              <a:spLocks/>
            </p:cNvSpPr>
            <p:nvPr/>
          </p:nvSpPr>
          <p:spPr bwMode="auto">
            <a:xfrm>
              <a:off x="6629400" y="3352800"/>
              <a:ext cx="228600" cy="838200"/>
            </a:xfrm>
            <a:prstGeom prst="leftBrace">
              <a:avLst>
                <a:gd name="adj1" fmla="val 22222"/>
                <a:gd name="adj2" fmla="val 50000"/>
              </a:avLst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31608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2400" y="990600"/>
            <a:ext cx="8934450" cy="266765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Formulation of time-independent PSHA for </a:t>
            </a:r>
            <a:r>
              <a:rPr lang="en-US" sz="1800" dirty="0" err="1" smtClean="0"/>
              <a:t>CyberShake</a:t>
            </a:r>
            <a:r>
              <a:rPr lang="en-US" sz="1800" dirty="0" smtClean="0"/>
              <a:t> simulations:</a:t>
            </a:r>
            <a:endParaRPr lang="en-US" sz="1800" dirty="0"/>
          </a:p>
        </p:txBody>
      </p:sp>
      <p:sp>
        <p:nvSpPr>
          <p:cNvPr id="26628" name="AutoShape 4"/>
          <p:cNvSpPr>
            <a:spLocks/>
          </p:cNvSpPr>
          <p:nvPr/>
        </p:nvSpPr>
        <p:spPr bwMode="auto">
          <a:xfrm>
            <a:off x="7315200" y="4648859"/>
            <a:ext cx="228600" cy="609600"/>
          </a:xfrm>
          <a:prstGeom prst="leftBrace">
            <a:avLst>
              <a:gd name="adj1" fmla="val 22222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881093" name="Text Box 5"/>
          <p:cNvSpPr txBox="1">
            <a:spLocks noChangeArrowheads="1"/>
          </p:cNvSpPr>
          <p:nvPr/>
        </p:nvSpPr>
        <p:spPr bwMode="auto">
          <a:xfrm>
            <a:off x="7467600" y="4701247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1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Empirical PSHA</a:t>
            </a:r>
            <a:endParaRPr lang="en-US" sz="1400" i="1" dirty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defRPr/>
            </a:pPr>
            <a:r>
              <a:rPr lang="en-US" sz="1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model</a:t>
            </a:r>
            <a:endParaRPr lang="en-US" sz="1400" dirty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4036" name="Line 9"/>
          <p:cNvSpPr>
            <a:spLocks noChangeShapeType="1"/>
          </p:cNvSpPr>
          <p:nvPr/>
        </p:nvSpPr>
        <p:spPr bwMode="auto">
          <a:xfrm>
            <a:off x="3463925" y="5034622"/>
            <a:ext cx="620713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6154738" y="4715534"/>
            <a:ext cx="1036637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tIns="9144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Intensity</a:t>
            </a:r>
          </a:p>
          <a:p>
            <a:pPr algn="ctr" eaLnBrk="0" hangingPunct="0"/>
            <a:r>
              <a:rPr lang="en-US" sz="1200" b="1" dirty="0" smtClean="0">
                <a:solidFill>
                  <a:schemeClr val="bg2"/>
                </a:solidFill>
              </a:rPr>
              <a:t>Measures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4038" name="AutoShape 11"/>
          <p:cNvSpPr>
            <a:spLocks noChangeArrowheads="1"/>
          </p:cNvSpPr>
          <p:nvPr/>
        </p:nvSpPr>
        <p:spPr bwMode="auto">
          <a:xfrm>
            <a:off x="4084638" y="4715534"/>
            <a:ext cx="1554162" cy="635000"/>
          </a:xfrm>
          <a:prstGeom prst="hexagon">
            <a:avLst>
              <a:gd name="adj" fmla="val 61187"/>
              <a:gd name="vf" fmla="val 115470"/>
            </a:avLst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Ground Motion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Prediction </a:t>
            </a:r>
            <a:r>
              <a:rPr lang="en-US" sz="1200" b="1" dirty="0" err="1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Eqn</a:t>
            </a:r>
            <a:endParaRPr lang="en-US" sz="1200" b="1" dirty="0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4039" name="Line 13"/>
          <p:cNvSpPr>
            <a:spLocks noChangeShapeType="1"/>
          </p:cNvSpPr>
          <p:nvPr/>
        </p:nvSpPr>
        <p:spPr bwMode="auto">
          <a:xfrm>
            <a:off x="5638800" y="5034622"/>
            <a:ext cx="5175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1752600" y="4715534"/>
            <a:ext cx="1676400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Earthquake Rupture </a:t>
            </a:r>
          </a:p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Forecast</a:t>
            </a:r>
            <a:endParaRPr lang="en-US" sz="1200" b="1" dirty="0">
              <a:solidFill>
                <a:schemeClr val="bg2"/>
              </a:solidFill>
              <a:latin typeface="Times New Roman" pitchFamily="-106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76400" y="3642384"/>
            <a:ext cx="7162800" cy="2910816"/>
            <a:chOff x="1676400" y="3717925"/>
            <a:chExt cx="7162800" cy="2910816"/>
          </a:xfrm>
        </p:grpSpPr>
        <p:sp>
          <p:nvSpPr>
            <p:cNvPr id="1881109" name="Text Box 21"/>
            <p:cNvSpPr txBox="1">
              <a:spLocks noChangeArrowheads="1"/>
            </p:cNvSpPr>
            <p:nvPr/>
          </p:nvSpPr>
          <p:spPr bwMode="auto">
            <a:xfrm>
              <a:off x="1676400" y="5803900"/>
              <a:ext cx="3886200" cy="82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KFR = kinematic fault rupture model</a:t>
              </a:r>
            </a:p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AWP = </a:t>
              </a:r>
              <a:r>
                <a:rPr lang="en-US" sz="14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anelastic</a:t>
              </a: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 wave propagation model</a:t>
              </a:r>
            </a:p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NSR = nonlinear site response</a:t>
              </a:r>
              <a:endPara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752600" y="3717925"/>
              <a:ext cx="7086600" cy="1082675"/>
              <a:chOff x="1752600" y="3717925"/>
              <a:chExt cx="7086600" cy="1082675"/>
            </a:xfrm>
          </p:grpSpPr>
          <p:sp>
            <p:nvSpPr>
              <p:cNvPr id="26626" name="Line 33"/>
              <p:cNvSpPr>
                <a:spLocks noChangeShapeType="1"/>
              </p:cNvSpPr>
              <p:nvPr/>
            </p:nvSpPr>
            <p:spPr bwMode="auto">
              <a:xfrm>
                <a:off x="2667000" y="4048125"/>
                <a:ext cx="319088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27" name="Line 25"/>
              <p:cNvSpPr>
                <a:spLocks noChangeShapeType="1"/>
              </p:cNvSpPr>
              <p:nvPr/>
            </p:nvSpPr>
            <p:spPr bwMode="auto">
              <a:xfrm rot="16200000" flipH="1">
                <a:off x="2019300" y="4533900"/>
                <a:ext cx="533400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 type="stealth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grpSp>
            <p:nvGrpSpPr>
              <p:cNvPr id="2" name="Group 17"/>
              <p:cNvGrpSpPr>
                <a:grpSpLocks/>
              </p:cNvGrpSpPr>
              <p:nvPr/>
            </p:nvGrpSpPr>
            <p:grpSpPr bwMode="auto">
              <a:xfrm>
                <a:off x="7315200" y="3733800"/>
                <a:ext cx="1524000" cy="609600"/>
                <a:chOff x="4608" y="2448"/>
                <a:chExt cx="960" cy="384"/>
              </a:xfrm>
            </p:grpSpPr>
            <p:sp>
              <p:nvSpPr>
                <p:cNvPr id="188110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04" y="2486"/>
                  <a:ext cx="864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400" i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rPr>
                    <a:t>Physics-based</a:t>
                  </a:r>
                </a:p>
                <a:p>
                  <a:pPr eaLnBrk="0" hangingPunct="0">
                    <a:defRPr/>
                  </a:pPr>
                  <a:r>
                    <a:rPr lang="en-US" sz="1400" i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rPr>
                    <a:t>simulations</a:t>
                  </a:r>
                  <a:endParaRPr lang="en-US" sz="14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endParaRPr>
                </a:p>
              </p:txBody>
            </p:sp>
            <p:sp>
              <p:nvSpPr>
                <p:cNvPr id="26653" name="AutoShape 19"/>
                <p:cNvSpPr>
                  <a:spLocks/>
                </p:cNvSpPr>
                <p:nvPr/>
              </p:nvSpPr>
              <p:spPr bwMode="auto">
                <a:xfrm>
                  <a:off x="4608" y="2448"/>
                  <a:ext cx="144" cy="384"/>
                </a:xfrm>
                <a:prstGeom prst="leftBrace">
                  <a:avLst>
                    <a:gd name="adj1" fmla="val 22222"/>
                    <a:gd name="adj2" fmla="val 50000"/>
                  </a:avLst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US" sz="1400"/>
                </a:p>
              </p:txBody>
            </p:sp>
          </p:grpSp>
          <p:sp>
            <p:nvSpPr>
              <p:cNvPr id="26637" name="Line 26"/>
              <p:cNvSpPr>
                <a:spLocks noChangeShapeType="1"/>
              </p:cNvSpPr>
              <p:nvPr/>
            </p:nvSpPr>
            <p:spPr bwMode="auto">
              <a:xfrm rot="5400000">
                <a:off x="6461919" y="4582319"/>
                <a:ext cx="42386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38" name="Line 27"/>
              <p:cNvSpPr>
                <a:spLocks noChangeShapeType="1"/>
              </p:cNvSpPr>
              <p:nvPr/>
            </p:nvSpPr>
            <p:spPr bwMode="auto">
              <a:xfrm>
                <a:off x="4794250" y="4048125"/>
                <a:ext cx="311150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39" name="Line 28"/>
              <p:cNvSpPr>
                <a:spLocks noChangeShapeType="1"/>
              </p:cNvSpPr>
              <p:nvPr/>
            </p:nvSpPr>
            <p:spPr bwMode="auto">
              <a:xfrm>
                <a:off x="5842000" y="4048125"/>
                <a:ext cx="309563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40" name="AutoShape 29"/>
              <p:cNvSpPr>
                <a:spLocks noChangeArrowheads="1"/>
              </p:cNvSpPr>
              <p:nvPr/>
            </p:nvSpPr>
            <p:spPr bwMode="auto">
              <a:xfrm>
                <a:off x="4046538" y="3824288"/>
                <a:ext cx="830262" cy="423862"/>
              </a:xfrm>
              <a:prstGeom prst="hexagon">
                <a:avLst>
                  <a:gd name="adj" fmla="val 48970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lIns="18288" rIns="18288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AWP</a:t>
                </a:r>
              </a:p>
            </p:txBody>
          </p:sp>
          <p:sp>
            <p:nvSpPr>
              <p:cNvPr id="26641" name="Rectangle 30"/>
              <p:cNvSpPr>
                <a:spLocks noChangeArrowheads="1"/>
              </p:cNvSpPr>
              <p:nvPr/>
            </p:nvSpPr>
            <p:spPr bwMode="auto">
              <a:xfrm>
                <a:off x="6148388" y="3717925"/>
                <a:ext cx="1036637" cy="635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tIns="91440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>
                    <a:solidFill>
                      <a:schemeClr val="tx1"/>
                    </a:solidFill>
                  </a:rPr>
                  <a:t>Ground</a:t>
                </a:r>
              </a:p>
              <a:p>
                <a:pPr algn="ctr" eaLnBrk="0" hangingPunct="0"/>
                <a:r>
                  <a:rPr lang="en-US" sz="1200" b="1">
                    <a:solidFill>
                      <a:schemeClr val="tx1"/>
                    </a:solidFill>
                  </a:rPr>
                  <a:t>Motion</a:t>
                </a: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6642" name="AutoShape 31"/>
              <p:cNvSpPr>
                <a:spLocks noChangeArrowheads="1"/>
              </p:cNvSpPr>
              <p:nvPr/>
            </p:nvSpPr>
            <p:spPr bwMode="auto">
              <a:xfrm>
                <a:off x="5114925" y="3824288"/>
                <a:ext cx="828675" cy="423862"/>
              </a:xfrm>
              <a:prstGeom prst="hexagon">
                <a:avLst>
                  <a:gd name="adj" fmla="val 48876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lIns="18288" rIns="18288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NSR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43" name="Line 33"/>
              <p:cNvSpPr>
                <a:spLocks noChangeShapeType="1"/>
              </p:cNvSpPr>
              <p:nvPr/>
            </p:nvSpPr>
            <p:spPr bwMode="auto">
              <a:xfrm>
                <a:off x="3719513" y="4048125"/>
                <a:ext cx="319087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44" name="AutoShape 34"/>
              <p:cNvSpPr>
                <a:spLocks noChangeArrowheads="1"/>
              </p:cNvSpPr>
              <p:nvPr/>
            </p:nvSpPr>
            <p:spPr bwMode="auto">
              <a:xfrm>
                <a:off x="2981325" y="3825875"/>
                <a:ext cx="828675" cy="423863"/>
              </a:xfrm>
              <a:prstGeom prst="hexagon">
                <a:avLst>
                  <a:gd name="adj" fmla="val 48876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KFR</a:t>
                </a:r>
              </a:p>
            </p:txBody>
          </p:sp>
          <p:sp>
            <p:nvSpPr>
              <p:cNvPr id="26649" name="AutoShape 34"/>
              <p:cNvSpPr>
                <a:spLocks noChangeArrowheads="1"/>
              </p:cNvSpPr>
              <p:nvPr/>
            </p:nvSpPr>
            <p:spPr bwMode="auto">
              <a:xfrm>
                <a:off x="1752600" y="3843338"/>
                <a:ext cx="990600" cy="423862"/>
              </a:xfrm>
              <a:prstGeom prst="hexagon">
                <a:avLst>
                  <a:gd name="adj" fmla="val 0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lIns="0" rIns="0" anchor="ctr" anchorCtr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Extended EFR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228600" y="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b="1" i="1" dirty="0" err="1" smtClean="0">
                <a:solidFill>
                  <a:schemeClr val="bg2"/>
                </a:solidFill>
                <a:latin typeface="Times"/>
                <a:cs typeface="Times"/>
              </a:rPr>
              <a:t>CyberShake</a:t>
            </a:r>
            <a:r>
              <a:rPr lang="en-US" sz="2800" b="1" i="1" dirty="0" smtClean="0">
                <a:solidFill>
                  <a:schemeClr val="bg2"/>
                </a:solidFill>
                <a:latin typeface="Times"/>
                <a:cs typeface="Times"/>
              </a:rPr>
              <a:t> Hazard Model</a:t>
            </a:r>
            <a:endParaRPr lang="en-US" b="1" i="1" dirty="0">
              <a:solidFill>
                <a:schemeClr val="bg2"/>
              </a:solidFill>
              <a:latin typeface="Times"/>
              <a:cs typeface="Time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330831"/>
              </p:ext>
            </p:extLst>
          </p:nvPr>
        </p:nvGraphicFramePr>
        <p:xfrm>
          <a:off x="218625" y="2128318"/>
          <a:ext cx="8534401" cy="67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Equation" r:id="rId4" imgW="5156200" imgH="406400" progId="Equation.3">
                  <p:embed/>
                </p:oleObj>
              </mc:Choice>
              <mc:Fallback>
                <p:oleObj name="Equation" r:id="rId4" imgW="515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8625" y="2128318"/>
                        <a:ext cx="8534401" cy="672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885443"/>
              </p:ext>
            </p:extLst>
          </p:nvPr>
        </p:nvGraphicFramePr>
        <p:xfrm>
          <a:off x="228600" y="1604665"/>
          <a:ext cx="285205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Equation" r:id="rId6" imgW="1663700" imgH="266700" progId="Equation.3">
                  <p:embed/>
                </p:oleObj>
              </mc:Choice>
              <mc:Fallback>
                <p:oleObj name="Equation" r:id="rId6" imgW="16637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8600" y="1604665"/>
                        <a:ext cx="2852057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016258" y="1447800"/>
            <a:ext cx="1927342" cy="703402"/>
            <a:chOff x="4528656" y="2550468"/>
            <a:chExt cx="1927342" cy="703402"/>
          </a:xfrm>
        </p:grpSpPr>
        <p:sp>
          <p:nvSpPr>
            <p:cNvPr id="12" name="TextBox 11"/>
            <p:cNvSpPr txBox="1"/>
            <p:nvPr/>
          </p:nvSpPr>
          <p:spPr>
            <a:xfrm>
              <a:off x="4528656" y="2550468"/>
              <a:ext cx="19273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00000"/>
                  </a:solidFill>
                </a:rPr>
                <a:t>c</a:t>
              </a:r>
              <a:r>
                <a:rPr lang="en-US" sz="1200" dirty="0" smtClean="0">
                  <a:solidFill>
                    <a:srgbClr val="800000"/>
                  </a:solidFill>
                </a:rPr>
                <a:t>onditional hypocenter distribution (CHD)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5617798" y="3012133"/>
              <a:ext cx="0" cy="2417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5867400" y="1447800"/>
            <a:ext cx="1600200" cy="669441"/>
            <a:chOff x="5624513" y="2699266"/>
            <a:chExt cx="1600200" cy="669441"/>
          </a:xfrm>
        </p:grpSpPr>
        <p:sp>
          <p:nvSpPr>
            <p:cNvPr id="49" name="TextBox 48"/>
            <p:cNvSpPr txBox="1"/>
            <p:nvPr/>
          </p:nvSpPr>
          <p:spPr>
            <a:xfrm>
              <a:off x="5624513" y="2699266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800000"/>
                  </a:solidFill>
                </a:rPr>
                <a:t>c</a:t>
              </a:r>
              <a:r>
                <a:rPr lang="en-US" sz="1200" dirty="0" smtClean="0">
                  <a:solidFill>
                    <a:srgbClr val="800000"/>
                  </a:solidFill>
                </a:rPr>
                <a:t>onditional slip distribution (CSD)</a:t>
              </a:r>
              <a:endParaRPr lang="en-US" sz="1200" dirty="0">
                <a:solidFill>
                  <a:srgbClr val="800000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>
              <a:off x="6288088" y="3140107"/>
              <a:ext cx="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446860"/>
              </p:ext>
            </p:extLst>
          </p:nvPr>
        </p:nvGraphicFramePr>
        <p:xfrm>
          <a:off x="239486" y="2877181"/>
          <a:ext cx="448491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6" name="Equation" r:id="rId8" imgW="2616200" imgH="266700" progId="Equation.3">
                  <p:embed/>
                </p:oleObj>
              </mc:Choice>
              <mc:Fallback>
                <p:oleObj name="Equation" r:id="rId8" imgW="2616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9486" y="2877181"/>
                        <a:ext cx="4484914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248400" y="2743200"/>
            <a:ext cx="2286000" cy="830997"/>
            <a:chOff x="6400800" y="2667000"/>
            <a:chExt cx="2286000" cy="830997"/>
          </a:xfrm>
        </p:grpSpPr>
        <p:sp>
          <p:nvSpPr>
            <p:cNvPr id="45" name="TextBox 44"/>
            <p:cNvSpPr txBox="1"/>
            <p:nvPr/>
          </p:nvSpPr>
          <p:spPr>
            <a:xfrm>
              <a:off x="6400800" y="2667000"/>
              <a:ext cx="2286000" cy="830997"/>
            </a:xfrm>
            <a:prstGeom prst="rect">
              <a:avLst/>
            </a:prstGeom>
            <a:noFill/>
            <a:ln>
              <a:solidFill>
                <a:srgbClr val="8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800000"/>
                  </a:solidFill>
                </a:rPr>
                <a:t>CSD magnitude functional:</a:t>
              </a:r>
            </a:p>
            <a:p>
              <a:pPr algn="ctr"/>
              <a:endParaRPr lang="en-US" sz="1200" dirty="0">
                <a:solidFill>
                  <a:srgbClr val="800000"/>
                </a:solidFill>
              </a:endParaRPr>
            </a:p>
            <a:p>
              <a:pPr algn="ctr"/>
              <a:endParaRPr lang="en-US" sz="1200" dirty="0" smtClean="0">
                <a:solidFill>
                  <a:srgbClr val="800000"/>
                </a:solidFill>
              </a:endParaRPr>
            </a:p>
            <a:p>
              <a:pPr algn="ctr"/>
              <a:endParaRPr lang="en-US" sz="1200" dirty="0">
                <a:solidFill>
                  <a:srgbClr val="800000"/>
                </a:solidFill>
              </a:endParaRPr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1862377"/>
                </p:ext>
              </p:extLst>
            </p:nvPr>
          </p:nvGraphicFramePr>
          <p:xfrm>
            <a:off x="6530975" y="2867492"/>
            <a:ext cx="2076450" cy="5388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7" name="Equation" r:id="rId10" imgW="2006600" imgH="520700" progId="Equation.3">
                    <p:embed/>
                  </p:oleObj>
                </mc:Choice>
                <mc:Fallback>
                  <p:oleObj name="Equation" r:id="rId10" imgW="2006600" imgH="520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530975" y="2867492"/>
                          <a:ext cx="2076450" cy="53882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036127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AutoShape 4"/>
          <p:cNvSpPr>
            <a:spLocks/>
          </p:cNvSpPr>
          <p:nvPr/>
        </p:nvSpPr>
        <p:spPr bwMode="auto">
          <a:xfrm>
            <a:off x="7315200" y="4648859"/>
            <a:ext cx="228600" cy="609600"/>
          </a:xfrm>
          <a:prstGeom prst="leftBrace">
            <a:avLst>
              <a:gd name="adj1" fmla="val 22222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881093" name="Text Box 5"/>
          <p:cNvSpPr txBox="1">
            <a:spLocks noChangeArrowheads="1"/>
          </p:cNvSpPr>
          <p:nvPr/>
        </p:nvSpPr>
        <p:spPr bwMode="auto">
          <a:xfrm>
            <a:off x="7467600" y="4701247"/>
            <a:ext cx="152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1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Empirical PSHA</a:t>
            </a:r>
            <a:endParaRPr lang="en-US" sz="1400" i="1" dirty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defRPr/>
            </a:pPr>
            <a:r>
              <a:rPr lang="en-US" sz="1400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model</a:t>
            </a:r>
            <a:endParaRPr lang="en-US" sz="1400" dirty="0">
              <a:solidFill>
                <a:schemeClr val="bg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4036" name="Line 9"/>
          <p:cNvSpPr>
            <a:spLocks noChangeShapeType="1"/>
          </p:cNvSpPr>
          <p:nvPr/>
        </p:nvSpPr>
        <p:spPr bwMode="auto">
          <a:xfrm>
            <a:off x="3463925" y="5034622"/>
            <a:ext cx="620713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6154738" y="4715534"/>
            <a:ext cx="1036637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tIns="91440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Intensity</a:t>
            </a:r>
          </a:p>
          <a:p>
            <a:pPr algn="ctr" eaLnBrk="0" hangingPunct="0"/>
            <a:r>
              <a:rPr lang="en-US" sz="1200" b="1" dirty="0" smtClean="0">
                <a:solidFill>
                  <a:schemeClr val="bg2"/>
                </a:solidFill>
              </a:rPr>
              <a:t>Measures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4038" name="AutoShape 11"/>
          <p:cNvSpPr>
            <a:spLocks noChangeArrowheads="1"/>
          </p:cNvSpPr>
          <p:nvPr/>
        </p:nvSpPr>
        <p:spPr bwMode="auto">
          <a:xfrm>
            <a:off x="4084638" y="4715534"/>
            <a:ext cx="1554162" cy="635000"/>
          </a:xfrm>
          <a:prstGeom prst="hexagon">
            <a:avLst>
              <a:gd name="adj" fmla="val 61187"/>
              <a:gd name="vf" fmla="val 115470"/>
            </a:avLst>
          </a:prstGeom>
          <a:solidFill>
            <a:schemeClr val="bg1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Ground Motion</a:t>
            </a:r>
          </a:p>
          <a:p>
            <a:pPr algn="ctr" eaLnBrk="0" hangingPunct="0">
              <a:defRPr/>
            </a:pPr>
            <a:r>
              <a:rPr lang="en-US" sz="1200" b="1" dirty="0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Prediction </a:t>
            </a:r>
            <a:r>
              <a:rPr lang="en-US" sz="1200" b="1" dirty="0" err="1" smtClean="0">
                <a:solidFill>
                  <a:srgbClr val="800000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Eqn</a:t>
            </a:r>
            <a:endParaRPr lang="en-US" sz="1200" b="1" dirty="0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44039" name="Line 13"/>
          <p:cNvSpPr>
            <a:spLocks noChangeShapeType="1"/>
          </p:cNvSpPr>
          <p:nvPr/>
        </p:nvSpPr>
        <p:spPr bwMode="auto">
          <a:xfrm>
            <a:off x="5638800" y="5034622"/>
            <a:ext cx="5175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800000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1752600" y="4715534"/>
            <a:ext cx="1676400" cy="635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Earthquake Rupture </a:t>
            </a:r>
          </a:p>
          <a:p>
            <a:pPr algn="ctr" eaLnBrk="0" hangingPunct="0"/>
            <a:r>
              <a:rPr lang="en-US" sz="1200" b="1" dirty="0">
                <a:solidFill>
                  <a:schemeClr val="bg2"/>
                </a:solidFill>
              </a:rPr>
              <a:t>Forecast</a:t>
            </a:r>
            <a:endParaRPr lang="en-US" sz="1200" b="1" dirty="0">
              <a:solidFill>
                <a:schemeClr val="bg2"/>
              </a:solidFill>
              <a:latin typeface="Times New Roman" pitchFamily="-106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76400" y="3642384"/>
            <a:ext cx="7162800" cy="2910816"/>
            <a:chOff x="1676400" y="3717925"/>
            <a:chExt cx="7162800" cy="2910816"/>
          </a:xfrm>
        </p:grpSpPr>
        <p:sp>
          <p:nvSpPr>
            <p:cNvPr id="1881109" name="Text Box 21"/>
            <p:cNvSpPr txBox="1">
              <a:spLocks noChangeArrowheads="1"/>
            </p:cNvSpPr>
            <p:nvPr/>
          </p:nvSpPr>
          <p:spPr bwMode="auto">
            <a:xfrm>
              <a:off x="1676400" y="5803900"/>
              <a:ext cx="3886200" cy="824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KFR = kinematic fault rupture model</a:t>
              </a:r>
            </a:p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AWP = </a:t>
              </a:r>
              <a:r>
                <a:rPr lang="en-US" sz="14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anelastic</a:t>
              </a: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 wave propagation model</a:t>
              </a:r>
            </a:p>
            <a:p>
              <a:pPr eaLnBrk="0" hangingPunct="0">
                <a:spcBef>
                  <a:spcPct val="20000"/>
                </a:spcBef>
                <a:defRPr/>
              </a:pPr>
              <a:r>
                <a:rPr lang="en-US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NSR = nonlinear site response</a:t>
              </a:r>
              <a:endPara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752600" y="3717925"/>
              <a:ext cx="7086600" cy="1082675"/>
              <a:chOff x="1752600" y="3717925"/>
              <a:chExt cx="7086600" cy="1082675"/>
            </a:xfrm>
          </p:grpSpPr>
          <p:sp>
            <p:nvSpPr>
              <p:cNvPr id="26626" name="Line 33"/>
              <p:cNvSpPr>
                <a:spLocks noChangeShapeType="1"/>
              </p:cNvSpPr>
              <p:nvPr/>
            </p:nvSpPr>
            <p:spPr bwMode="auto">
              <a:xfrm>
                <a:off x="2667000" y="4048125"/>
                <a:ext cx="319088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27" name="Line 25"/>
              <p:cNvSpPr>
                <a:spLocks noChangeShapeType="1"/>
              </p:cNvSpPr>
              <p:nvPr/>
            </p:nvSpPr>
            <p:spPr bwMode="auto">
              <a:xfrm rot="16200000" flipH="1">
                <a:off x="2019300" y="4533900"/>
                <a:ext cx="533400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 type="stealth" w="med" len="med"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grpSp>
            <p:nvGrpSpPr>
              <p:cNvPr id="2" name="Group 17"/>
              <p:cNvGrpSpPr>
                <a:grpSpLocks/>
              </p:cNvGrpSpPr>
              <p:nvPr/>
            </p:nvGrpSpPr>
            <p:grpSpPr bwMode="auto">
              <a:xfrm>
                <a:off x="7315200" y="3733800"/>
                <a:ext cx="1524000" cy="609600"/>
                <a:chOff x="4608" y="2448"/>
                <a:chExt cx="960" cy="384"/>
              </a:xfrm>
            </p:grpSpPr>
            <p:sp>
              <p:nvSpPr>
                <p:cNvPr id="188110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704" y="2486"/>
                  <a:ext cx="864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sz="1400" i="1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rPr>
                    <a:t>Physics-based</a:t>
                  </a:r>
                </a:p>
                <a:p>
                  <a:pPr eaLnBrk="0" hangingPunct="0">
                    <a:defRPr/>
                  </a:pPr>
                  <a:r>
                    <a:rPr lang="en-US" sz="1400" i="1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rPr>
                    <a:t>simulations</a:t>
                  </a:r>
                  <a:endParaRPr lang="en-US" sz="14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pitchFamily="-110" charset="0"/>
                    <a:ea typeface="ＭＳ Ｐゴシック" pitchFamily="-110" charset="-128"/>
                    <a:cs typeface="ＭＳ Ｐゴシック" pitchFamily="-110" charset="-128"/>
                  </a:endParaRPr>
                </a:p>
              </p:txBody>
            </p:sp>
            <p:sp>
              <p:nvSpPr>
                <p:cNvPr id="26653" name="AutoShape 19"/>
                <p:cNvSpPr>
                  <a:spLocks/>
                </p:cNvSpPr>
                <p:nvPr/>
              </p:nvSpPr>
              <p:spPr bwMode="auto">
                <a:xfrm>
                  <a:off x="4608" y="2448"/>
                  <a:ext cx="144" cy="384"/>
                </a:xfrm>
                <a:prstGeom prst="leftBrace">
                  <a:avLst>
                    <a:gd name="adj1" fmla="val 22222"/>
                    <a:gd name="adj2" fmla="val 50000"/>
                  </a:avLst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US" sz="1400"/>
                </a:p>
              </p:txBody>
            </p:sp>
          </p:grpSp>
          <p:sp>
            <p:nvSpPr>
              <p:cNvPr id="26637" name="Line 26"/>
              <p:cNvSpPr>
                <a:spLocks noChangeShapeType="1"/>
              </p:cNvSpPr>
              <p:nvPr/>
            </p:nvSpPr>
            <p:spPr bwMode="auto">
              <a:xfrm rot="5400000">
                <a:off x="6461919" y="4582319"/>
                <a:ext cx="42386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38" name="Line 27"/>
              <p:cNvSpPr>
                <a:spLocks noChangeShapeType="1"/>
              </p:cNvSpPr>
              <p:nvPr/>
            </p:nvSpPr>
            <p:spPr bwMode="auto">
              <a:xfrm>
                <a:off x="4794250" y="4048125"/>
                <a:ext cx="311150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39" name="Line 28"/>
              <p:cNvSpPr>
                <a:spLocks noChangeShapeType="1"/>
              </p:cNvSpPr>
              <p:nvPr/>
            </p:nvSpPr>
            <p:spPr bwMode="auto">
              <a:xfrm>
                <a:off x="5842000" y="4048125"/>
                <a:ext cx="309563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40" name="AutoShape 29"/>
              <p:cNvSpPr>
                <a:spLocks noChangeArrowheads="1"/>
              </p:cNvSpPr>
              <p:nvPr/>
            </p:nvSpPr>
            <p:spPr bwMode="auto">
              <a:xfrm>
                <a:off x="4046538" y="3824288"/>
                <a:ext cx="830262" cy="423862"/>
              </a:xfrm>
              <a:prstGeom prst="hexagon">
                <a:avLst>
                  <a:gd name="adj" fmla="val 48970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lIns="18288" rIns="18288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AWP</a:t>
                </a:r>
              </a:p>
            </p:txBody>
          </p:sp>
          <p:sp>
            <p:nvSpPr>
              <p:cNvPr id="26641" name="Rectangle 30"/>
              <p:cNvSpPr>
                <a:spLocks noChangeArrowheads="1"/>
              </p:cNvSpPr>
              <p:nvPr/>
            </p:nvSpPr>
            <p:spPr bwMode="auto">
              <a:xfrm>
                <a:off x="6148388" y="3717925"/>
                <a:ext cx="1036637" cy="635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wrap="none" tIns="91440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>
                    <a:solidFill>
                      <a:schemeClr val="tx1"/>
                    </a:solidFill>
                  </a:rPr>
                  <a:t>Ground</a:t>
                </a:r>
              </a:p>
              <a:p>
                <a:pPr algn="ctr" eaLnBrk="0" hangingPunct="0"/>
                <a:r>
                  <a:rPr lang="en-US" sz="1200" b="1">
                    <a:solidFill>
                      <a:schemeClr val="tx1"/>
                    </a:solidFill>
                  </a:rPr>
                  <a:t>Motion</a:t>
                </a:r>
                <a:endParaRPr 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26642" name="AutoShape 31"/>
              <p:cNvSpPr>
                <a:spLocks noChangeArrowheads="1"/>
              </p:cNvSpPr>
              <p:nvPr/>
            </p:nvSpPr>
            <p:spPr bwMode="auto">
              <a:xfrm>
                <a:off x="5114925" y="3824288"/>
                <a:ext cx="828675" cy="423862"/>
              </a:xfrm>
              <a:prstGeom prst="hexagon">
                <a:avLst>
                  <a:gd name="adj" fmla="val 48876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lIns="18288" rIns="18288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NSR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643" name="Line 33"/>
              <p:cNvSpPr>
                <a:spLocks noChangeShapeType="1"/>
              </p:cNvSpPr>
              <p:nvPr/>
            </p:nvSpPr>
            <p:spPr bwMode="auto">
              <a:xfrm>
                <a:off x="3719513" y="4048125"/>
                <a:ext cx="319087" cy="1588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6644" name="AutoShape 34"/>
              <p:cNvSpPr>
                <a:spLocks noChangeArrowheads="1"/>
              </p:cNvSpPr>
              <p:nvPr/>
            </p:nvSpPr>
            <p:spPr bwMode="auto">
              <a:xfrm>
                <a:off x="2981325" y="3825875"/>
                <a:ext cx="828675" cy="423863"/>
              </a:xfrm>
              <a:prstGeom prst="hexagon">
                <a:avLst>
                  <a:gd name="adj" fmla="val 48876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KFR</a:t>
                </a:r>
              </a:p>
            </p:txBody>
          </p:sp>
          <p:sp>
            <p:nvSpPr>
              <p:cNvPr id="26649" name="AutoShape 34"/>
              <p:cNvSpPr>
                <a:spLocks noChangeArrowheads="1"/>
              </p:cNvSpPr>
              <p:nvPr/>
            </p:nvSpPr>
            <p:spPr bwMode="auto">
              <a:xfrm>
                <a:off x="1752600" y="3843338"/>
                <a:ext cx="990600" cy="423862"/>
              </a:xfrm>
              <a:prstGeom prst="hexagon">
                <a:avLst>
                  <a:gd name="adj" fmla="val 0"/>
                  <a:gd name="vf" fmla="val 115470"/>
                </a:avLst>
              </a:prstGeom>
              <a:solidFill>
                <a:schemeClr val="bg1"/>
              </a:solidFill>
              <a:ln w="38100">
                <a:solidFill>
                  <a:schemeClr val="folHlink"/>
                </a:solidFill>
                <a:miter lim="800000"/>
                <a:headEnd/>
                <a:tailEnd/>
              </a:ln>
            </p:spPr>
            <p:txBody>
              <a:bodyPr lIns="0" rIns="0" anchor="ctr" anchorCtr="1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200" b="1" dirty="0">
                    <a:solidFill>
                      <a:schemeClr val="tx1"/>
                    </a:solidFill>
                  </a:rPr>
                  <a:t>Extended EFR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867400" y="1448459"/>
            <a:ext cx="2847975" cy="2209800"/>
            <a:chOff x="5867400" y="1524000"/>
            <a:chExt cx="2847975" cy="2209800"/>
          </a:xfrm>
        </p:grpSpPr>
        <p:grpSp>
          <p:nvGrpSpPr>
            <p:cNvPr id="32" name="Group 31"/>
            <p:cNvGrpSpPr/>
            <p:nvPr/>
          </p:nvGrpSpPr>
          <p:grpSpPr>
            <a:xfrm>
              <a:off x="5867400" y="1524000"/>
              <a:ext cx="2847975" cy="1295400"/>
              <a:chOff x="5838825" y="2057400"/>
              <a:chExt cx="2847975" cy="1295400"/>
            </a:xfrm>
          </p:grpSpPr>
          <p:grpSp>
            <p:nvGrpSpPr>
              <p:cNvPr id="3" name="Group 29"/>
              <p:cNvGrpSpPr>
                <a:grpSpLocks/>
              </p:cNvGrpSpPr>
              <p:nvPr/>
            </p:nvGrpSpPr>
            <p:grpSpPr bwMode="auto">
              <a:xfrm>
                <a:off x="5838825" y="2057400"/>
                <a:ext cx="2847975" cy="1295400"/>
                <a:chOff x="5762480" y="2514600"/>
                <a:chExt cx="2848120" cy="1295400"/>
              </a:xfrm>
            </p:grpSpPr>
            <p:sp>
              <p:nvSpPr>
                <p:cNvPr id="26650" name="Rectangle 41"/>
                <p:cNvSpPr>
                  <a:spLocks noChangeArrowheads="1"/>
                </p:cNvSpPr>
                <p:nvPr/>
              </p:nvSpPr>
              <p:spPr bwMode="auto">
                <a:xfrm>
                  <a:off x="6248400" y="2514600"/>
                  <a:ext cx="2362200" cy="12954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endParaRPr lang="en-US"/>
                </a:p>
              </p:txBody>
            </p:sp>
            <p:pic>
              <p:nvPicPr>
                <p:cNvPr id="26651" name="Picture 28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762480" y="2615318"/>
                  <a:ext cx="2743200" cy="10472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6647" name="TextBox 30"/>
              <p:cNvSpPr txBox="1">
                <a:spLocks noChangeArrowheads="1"/>
              </p:cNvSpPr>
              <p:nvPr/>
            </p:nvSpPr>
            <p:spPr bwMode="auto">
              <a:xfrm>
                <a:off x="6296025" y="2057400"/>
                <a:ext cx="101152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 dirty="0" smtClean="0">
                    <a:solidFill>
                      <a:srgbClr val="000000"/>
                    </a:solidFill>
                  </a:rPr>
                  <a:t>seismograms</a:t>
                </a:r>
                <a:endParaRPr lang="en-US" sz="10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 rot="16200000" flipV="1">
              <a:off x="6232582" y="3314700"/>
              <a:ext cx="83820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81400" y="1372259"/>
            <a:ext cx="2286000" cy="1502834"/>
            <a:chOff x="3581400" y="1447800"/>
            <a:chExt cx="2286000" cy="1502834"/>
          </a:xfrm>
        </p:grpSpPr>
        <p:grpSp>
          <p:nvGrpSpPr>
            <p:cNvPr id="6" name="Group 5"/>
            <p:cNvGrpSpPr/>
            <p:nvPr/>
          </p:nvGrpSpPr>
          <p:grpSpPr>
            <a:xfrm>
              <a:off x="3581400" y="1447800"/>
              <a:ext cx="2286000" cy="1502834"/>
              <a:chOff x="3581400" y="1447800"/>
              <a:chExt cx="2286000" cy="1502834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81400" y="1447800"/>
                <a:ext cx="1803400" cy="1502834"/>
              </a:xfrm>
              <a:prstGeom prst="rect">
                <a:avLst/>
              </a:prstGeom>
              <a:ln>
                <a:solidFill>
                  <a:srgbClr val="800000"/>
                </a:solidFill>
              </a:ln>
            </p:spPr>
          </p:pic>
          <p:sp>
            <p:nvSpPr>
              <p:cNvPr id="44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5676900" y="1943100"/>
                <a:ext cx="0" cy="38100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stealth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" name="TextBox 30"/>
            <p:cNvSpPr txBox="1">
              <a:spLocks noChangeArrowheads="1"/>
            </p:cNvSpPr>
            <p:nvPr/>
          </p:nvSpPr>
          <p:spPr bwMode="auto">
            <a:xfrm>
              <a:off x="4343400" y="1524000"/>
              <a:ext cx="104715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</a:t>
              </a:r>
              <a:r>
                <a:rPr lang="en-US" sz="1000" b="1" dirty="0" smtClean="0">
                  <a:solidFill>
                    <a:srgbClr val="000000"/>
                  </a:solidFill>
                </a:rPr>
                <a:t>azard curves</a:t>
              </a:r>
              <a:endParaRPr lang="en-US" sz="1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98234" y="1372259"/>
            <a:ext cx="2478366" cy="1524001"/>
            <a:chOff x="798234" y="1447800"/>
            <a:chExt cx="2478366" cy="1524001"/>
          </a:xfrm>
        </p:grpSpPr>
        <p:pic>
          <p:nvPicPr>
            <p:cNvPr id="41" name="Picture 5" descr="CS_map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98234" y="1447801"/>
              <a:ext cx="1792566" cy="1524000"/>
            </a:xfrm>
            <a:prstGeom prst="rect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1559912" y="1447800"/>
              <a:ext cx="968635" cy="24622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h</a:t>
              </a:r>
              <a:r>
                <a:rPr lang="en-US" sz="1000" b="1" dirty="0" smtClean="0">
                  <a:solidFill>
                    <a:schemeClr val="bg1"/>
                  </a:solidFill>
                </a:rPr>
                <a:t>azard maps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Line 26"/>
            <p:cNvSpPr>
              <a:spLocks noChangeShapeType="1"/>
            </p:cNvSpPr>
            <p:nvPr/>
          </p:nvSpPr>
          <p:spPr bwMode="auto">
            <a:xfrm rot="16200000" flipV="1">
              <a:off x="3086100" y="1943100"/>
              <a:ext cx="0" cy="3810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228600" y="76200"/>
            <a:ext cx="876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b="1" i="1" dirty="0" err="1">
                <a:solidFill>
                  <a:schemeClr val="bg2"/>
                </a:solidFill>
                <a:latin typeface="Times"/>
                <a:cs typeface="Times"/>
              </a:rPr>
              <a:t>CyberShake</a:t>
            </a:r>
            <a:r>
              <a:rPr lang="en-US" sz="2800" b="1" i="1" dirty="0">
                <a:solidFill>
                  <a:schemeClr val="bg2"/>
                </a:solidFill>
                <a:latin typeface="Times"/>
                <a:cs typeface="Times"/>
              </a:rPr>
              <a:t> Hazard Model</a:t>
            </a:r>
            <a:endParaRPr lang="en-US" b="1" i="1" dirty="0">
              <a:solidFill>
                <a:schemeClr val="bg2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45626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410200" y="3733800"/>
            <a:ext cx="3581400" cy="1600200"/>
          </a:xfrm>
          <a:prstGeom prst="rect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5410200" y="3733800"/>
            <a:ext cx="3581400" cy="512064"/>
          </a:xfrm>
          <a:prstGeom prst="rect">
            <a:avLst/>
          </a:prstGeom>
          <a:solidFill>
            <a:srgbClr val="E9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838200"/>
            <a:ext cx="8934450" cy="5791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 smtClean="0"/>
              <a:t>To account for source variability requires very large sets of simulations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7</a:t>
            </a:r>
            <a:r>
              <a:rPr lang="en-US" sz="1600" dirty="0" smtClean="0"/>
              <a:t>,000 ruptures from UCERF2; 41</a:t>
            </a:r>
            <a:r>
              <a:rPr lang="en-US" sz="1600" dirty="0"/>
              <a:t>5</a:t>
            </a:r>
            <a:r>
              <a:rPr lang="en-US" sz="1600" dirty="0" smtClean="0"/>
              <a:t>,000 rupture variations</a:t>
            </a:r>
          </a:p>
          <a:p>
            <a:pPr>
              <a:spcAft>
                <a:spcPts val="600"/>
              </a:spcAft>
            </a:pPr>
            <a:r>
              <a:rPr lang="en-US" sz="1800" dirty="0" smtClean="0"/>
              <a:t>Ground motions can be calculated at much smaller number of surface sites to produce hazard map</a:t>
            </a:r>
          </a:p>
          <a:p>
            <a:pPr lvl="1">
              <a:spcAft>
                <a:spcPts val="1200"/>
              </a:spcAft>
            </a:pPr>
            <a:r>
              <a:rPr lang="en-US" sz="1600" dirty="0" smtClean="0"/>
              <a:t>283 in LA region, interpolated using empirical attenuation relations</a:t>
            </a:r>
          </a:p>
          <a:p>
            <a:pPr>
              <a:spcAft>
                <a:spcPts val="6000"/>
              </a:spcAft>
            </a:pPr>
            <a:r>
              <a:rPr lang="en-US" sz="1200" dirty="0" err="1" smtClean="0"/>
              <a:t>Elastodynamic</a:t>
            </a:r>
            <a:r>
              <a:rPr lang="en-US" sz="1200" dirty="0" smtClean="0"/>
              <a:t> representation theorem</a:t>
            </a:r>
          </a:p>
          <a:p>
            <a:pPr>
              <a:spcAft>
                <a:spcPts val="4200"/>
              </a:spcAft>
            </a:pPr>
            <a:r>
              <a:rPr lang="en-US" sz="1200" dirty="0" smtClean="0"/>
              <a:t>Reciprocity</a:t>
            </a:r>
          </a:p>
          <a:p>
            <a:pPr>
              <a:spcAft>
                <a:spcPts val="6000"/>
              </a:spcAft>
            </a:pPr>
            <a:r>
              <a:rPr lang="en-US" sz="1200" dirty="0" smtClean="0"/>
              <a:t>Strain Green tensor (SGT)</a:t>
            </a:r>
          </a:p>
          <a:p>
            <a:pPr>
              <a:spcAft>
                <a:spcPts val="4800"/>
              </a:spcAft>
            </a:pPr>
            <a:r>
              <a:rPr lang="en-US" sz="1200" dirty="0" smtClean="0"/>
              <a:t>Site-oriented simulation</a:t>
            </a:r>
          </a:p>
          <a:p>
            <a:pPr>
              <a:spcAft>
                <a:spcPts val="600"/>
              </a:spcAft>
            </a:pPr>
            <a:r>
              <a:rPr lang="en-US" sz="1800" i="1" u="sng" dirty="0" smtClean="0"/>
              <a:t>Use of reciprocity reduces CPU time by a factor of ~1,000</a:t>
            </a:r>
            <a:r>
              <a:rPr lang="en-US" sz="800" i="1" u="sng" dirty="0" smtClean="0"/>
              <a:t> </a:t>
            </a:r>
            <a:endParaRPr lang="en-US" sz="1800" i="1" u="sng" dirty="0"/>
          </a:p>
        </p:txBody>
      </p:sp>
      <p:sp>
        <p:nvSpPr>
          <p:cNvPr id="21" name="Rectangle 20"/>
          <p:cNvSpPr>
            <a:spLocks noChangeAspect="1"/>
          </p:cNvSpPr>
          <p:nvPr/>
        </p:nvSpPr>
        <p:spPr bwMode="auto">
          <a:xfrm>
            <a:off x="7872585" y="4131310"/>
            <a:ext cx="91440" cy="914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grpSp>
        <p:nvGrpSpPr>
          <p:cNvPr id="3" name="Group 55"/>
          <p:cNvGrpSpPr/>
          <p:nvPr/>
        </p:nvGrpSpPr>
        <p:grpSpPr>
          <a:xfrm>
            <a:off x="6477000" y="4267200"/>
            <a:ext cx="1295400" cy="501650"/>
            <a:chOff x="6477000" y="4800600"/>
            <a:chExt cx="1295400" cy="501650"/>
          </a:xfrm>
        </p:grpSpPr>
        <p:sp>
          <p:nvSpPr>
            <p:cNvPr id="42" name="Freeform 41"/>
            <p:cNvSpPr/>
            <p:nvPr/>
          </p:nvSpPr>
          <p:spPr bwMode="auto">
            <a:xfrm>
              <a:off x="6477000" y="4800600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6477000" y="492125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65532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6" name="Group 88"/>
          <p:cNvGrpSpPr/>
          <p:nvPr/>
        </p:nvGrpSpPr>
        <p:grpSpPr>
          <a:xfrm>
            <a:off x="6172200" y="4241800"/>
            <a:ext cx="1739900" cy="908050"/>
            <a:chOff x="6172200" y="4775200"/>
            <a:chExt cx="1739900" cy="908050"/>
          </a:xfrm>
        </p:grpSpPr>
        <p:sp>
          <p:nvSpPr>
            <p:cNvPr id="41" name="Freeform 40"/>
            <p:cNvSpPr/>
            <p:nvPr/>
          </p:nvSpPr>
          <p:spPr bwMode="auto">
            <a:xfrm>
              <a:off x="6172200" y="47752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6180667" y="5283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6248400" y="5181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7" name="Group 81"/>
          <p:cNvGrpSpPr/>
          <p:nvPr/>
        </p:nvGrpSpPr>
        <p:grpSpPr>
          <a:xfrm>
            <a:off x="8001000" y="4267200"/>
            <a:ext cx="533400" cy="501650"/>
            <a:chOff x="8001000" y="4800600"/>
            <a:chExt cx="533400" cy="501650"/>
          </a:xfrm>
        </p:grpSpPr>
        <p:sp>
          <p:nvSpPr>
            <p:cNvPr id="61" name="Freeform 60"/>
            <p:cNvSpPr/>
            <p:nvPr/>
          </p:nvSpPr>
          <p:spPr bwMode="auto">
            <a:xfrm flipH="1">
              <a:off x="8001000" y="480060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 flipH="1">
              <a:off x="8382000" y="4902200"/>
              <a:ext cx="143933" cy="30480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 flipH="1">
              <a:off x="8229600" y="4800600"/>
              <a:ext cx="228600" cy="501650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8" name="Group 79"/>
          <p:cNvGrpSpPr/>
          <p:nvPr/>
        </p:nvGrpSpPr>
        <p:grpSpPr>
          <a:xfrm>
            <a:off x="6172200" y="4241800"/>
            <a:ext cx="2362200" cy="711200"/>
            <a:chOff x="6184900" y="5765800"/>
            <a:chExt cx="2362200" cy="711200"/>
          </a:xfrm>
        </p:grpSpPr>
        <p:sp>
          <p:nvSpPr>
            <p:cNvPr id="50" name="Freeform 49"/>
            <p:cNvSpPr/>
            <p:nvPr/>
          </p:nvSpPr>
          <p:spPr bwMode="auto">
            <a:xfrm>
              <a:off x="6184900" y="5765800"/>
              <a:ext cx="1739900" cy="7112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 rot="5141519">
              <a:off x="7821036" y="5647111"/>
              <a:ext cx="185422" cy="441223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6426200" y="5806017"/>
              <a:ext cx="1295400" cy="277283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 flipH="1">
              <a:off x="8013700" y="5810250"/>
              <a:ext cx="533400" cy="304800"/>
            </a:xfrm>
            <a:custGeom>
              <a:avLst/>
              <a:gdLst>
                <a:gd name="connsiteX0" fmla="*/ 0 w 1727200"/>
                <a:gd name="connsiteY0" fmla="*/ 533400 h 582083"/>
                <a:gd name="connsiteX1" fmla="*/ 279400 w 1727200"/>
                <a:gd name="connsiteY1" fmla="*/ 577850 h 582083"/>
                <a:gd name="connsiteX2" fmla="*/ 628650 w 1727200"/>
                <a:gd name="connsiteY2" fmla="*/ 558800 h 582083"/>
                <a:gd name="connsiteX3" fmla="*/ 914400 w 1727200"/>
                <a:gd name="connsiteY3" fmla="*/ 488950 h 582083"/>
                <a:gd name="connsiteX4" fmla="*/ 1320800 w 1727200"/>
                <a:gd name="connsiteY4" fmla="*/ 285750 h 582083"/>
                <a:gd name="connsiteX5" fmla="*/ 1727200 w 1727200"/>
                <a:gd name="connsiteY5" fmla="*/ 0 h 58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7200" h="582083">
                  <a:moveTo>
                    <a:pt x="0" y="533400"/>
                  </a:moveTo>
                  <a:cubicBezTo>
                    <a:pt x="87312" y="553508"/>
                    <a:pt x="174625" y="573617"/>
                    <a:pt x="279400" y="577850"/>
                  </a:cubicBezTo>
                  <a:cubicBezTo>
                    <a:pt x="384175" y="582083"/>
                    <a:pt x="522817" y="573617"/>
                    <a:pt x="628650" y="558800"/>
                  </a:cubicBezTo>
                  <a:cubicBezTo>
                    <a:pt x="734483" y="543983"/>
                    <a:pt x="799042" y="534458"/>
                    <a:pt x="914400" y="488950"/>
                  </a:cubicBezTo>
                  <a:cubicBezTo>
                    <a:pt x="1029758" y="443442"/>
                    <a:pt x="1185333" y="367242"/>
                    <a:pt x="1320800" y="285750"/>
                  </a:cubicBezTo>
                  <a:cubicBezTo>
                    <a:pt x="1456267" y="204258"/>
                    <a:pt x="1727200" y="0"/>
                    <a:pt x="1727200" y="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triangle" w="sm" len="med"/>
              <a:tailEnd type="none" w="sm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 rot="5141519">
              <a:off x="7756822" y="5571569"/>
              <a:ext cx="284922" cy="768401"/>
            </a:xfrm>
            <a:custGeom>
              <a:avLst/>
              <a:gdLst>
                <a:gd name="connsiteX0" fmla="*/ 95250 w 296333"/>
                <a:gd name="connsiteY0" fmla="*/ 0 h 596900"/>
                <a:gd name="connsiteX1" fmla="*/ 209550 w 296333"/>
                <a:gd name="connsiteY1" fmla="*/ 82550 h 596900"/>
                <a:gd name="connsiteX2" fmla="*/ 285750 w 296333"/>
                <a:gd name="connsiteY2" fmla="*/ 228600 h 596900"/>
                <a:gd name="connsiteX3" fmla="*/ 273050 w 296333"/>
                <a:gd name="connsiteY3" fmla="*/ 400050 h 596900"/>
                <a:gd name="connsiteX4" fmla="*/ 184150 w 296333"/>
                <a:gd name="connsiteY4" fmla="*/ 533400 h 596900"/>
                <a:gd name="connsiteX5" fmla="*/ 0 w 296333"/>
                <a:gd name="connsiteY5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6333" h="596900">
                  <a:moveTo>
                    <a:pt x="95250" y="0"/>
                  </a:moveTo>
                  <a:cubicBezTo>
                    <a:pt x="136525" y="22225"/>
                    <a:pt x="177800" y="44450"/>
                    <a:pt x="209550" y="82550"/>
                  </a:cubicBezTo>
                  <a:cubicBezTo>
                    <a:pt x="241300" y="120650"/>
                    <a:pt x="275167" y="175683"/>
                    <a:pt x="285750" y="228600"/>
                  </a:cubicBezTo>
                  <a:cubicBezTo>
                    <a:pt x="296333" y="281517"/>
                    <a:pt x="289983" y="349250"/>
                    <a:pt x="273050" y="400050"/>
                  </a:cubicBezTo>
                  <a:cubicBezTo>
                    <a:pt x="256117" y="450850"/>
                    <a:pt x="229658" y="500592"/>
                    <a:pt x="184150" y="533400"/>
                  </a:cubicBezTo>
                  <a:cubicBezTo>
                    <a:pt x="138642" y="566208"/>
                    <a:pt x="69321" y="581554"/>
                    <a:pt x="0" y="596900"/>
                  </a:cubicBezTo>
                </a:path>
              </a:pathLst>
            </a:custGeom>
            <a:noFill/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</a:endParaRPr>
            </a:p>
          </p:txBody>
        </p:sp>
      </p:grpSp>
      <p:grpSp>
        <p:nvGrpSpPr>
          <p:cNvPr id="9" name="Group 92"/>
          <p:cNvGrpSpPr/>
          <p:nvPr/>
        </p:nvGrpSpPr>
        <p:grpSpPr>
          <a:xfrm>
            <a:off x="5810250" y="4267200"/>
            <a:ext cx="666751" cy="311150"/>
            <a:chOff x="5810250" y="4800600"/>
            <a:chExt cx="666751" cy="311150"/>
          </a:xfrm>
        </p:grpSpPr>
        <p:grpSp>
          <p:nvGrpSpPr>
            <p:cNvPr id="10" name="Group 34"/>
            <p:cNvGrpSpPr/>
            <p:nvPr/>
          </p:nvGrpSpPr>
          <p:grpSpPr>
            <a:xfrm rot="10800000" flipH="1" flipV="1">
              <a:off x="6248401" y="4876800"/>
              <a:ext cx="228600" cy="234950"/>
              <a:chOff x="5943600" y="5181600"/>
              <a:chExt cx="228600" cy="234950"/>
            </a:xfrm>
          </p:grpSpPr>
          <p:grpSp>
            <p:nvGrpSpPr>
              <p:cNvPr id="11" name="Group 35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38" name="Straight Connector 37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9" name="Straight Connector 38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40" name="Straight Connector 39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5943600" y="51816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0" name="TextBox 89"/>
            <p:cNvSpPr txBox="1"/>
            <p:nvPr/>
          </p:nvSpPr>
          <p:spPr>
            <a:xfrm>
              <a:off x="5810250" y="4800600"/>
              <a:ext cx="5952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Source 1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94"/>
          <p:cNvGrpSpPr/>
          <p:nvPr/>
        </p:nvGrpSpPr>
        <p:grpSpPr>
          <a:xfrm>
            <a:off x="5576915" y="4705350"/>
            <a:ext cx="614335" cy="400050"/>
            <a:chOff x="5576915" y="5238750"/>
            <a:chExt cx="614335" cy="400050"/>
          </a:xfrm>
        </p:grpSpPr>
        <p:grpSp>
          <p:nvGrpSpPr>
            <p:cNvPr id="13" name="Group 33"/>
            <p:cNvGrpSpPr/>
            <p:nvPr/>
          </p:nvGrpSpPr>
          <p:grpSpPr>
            <a:xfrm>
              <a:off x="5943600" y="5238750"/>
              <a:ext cx="247650" cy="247650"/>
              <a:chOff x="5943600" y="5168900"/>
              <a:chExt cx="247650" cy="247650"/>
            </a:xfrm>
          </p:grpSpPr>
          <p:grpSp>
            <p:nvGrpSpPr>
              <p:cNvPr id="14" name="Group 32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29" name="Straight Connector 28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1" name="Straight Connector 30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32" name="Straight Connector 31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3" name="Straight Connector 22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1" name="TextBox 90"/>
            <p:cNvSpPr txBox="1"/>
            <p:nvPr/>
          </p:nvSpPr>
          <p:spPr>
            <a:xfrm>
              <a:off x="5576915" y="5423356"/>
              <a:ext cx="5952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Source 3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93"/>
          <p:cNvGrpSpPr/>
          <p:nvPr/>
        </p:nvGrpSpPr>
        <p:grpSpPr>
          <a:xfrm>
            <a:off x="8458200" y="4419600"/>
            <a:ext cx="595285" cy="457200"/>
            <a:chOff x="8458200" y="4953000"/>
            <a:chExt cx="595285" cy="457200"/>
          </a:xfrm>
        </p:grpSpPr>
        <p:grpSp>
          <p:nvGrpSpPr>
            <p:cNvPr id="16" name="Group 82"/>
            <p:cNvGrpSpPr/>
            <p:nvPr/>
          </p:nvGrpSpPr>
          <p:grpSpPr>
            <a:xfrm flipH="1">
              <a:off x="8515350" y="4953000"/>
              <a:ext cx="247650" cy="247650"/>
              <a:chOff x="5943600" y="5168900"/>
              <a:chExt cx="247650" cy="247650"/>
            </a:xfrm>
          </p:grpSpPr>
          <p:grpSp>
            <p:nvGrpSpPr>
              <p:cNvPr id="18" name="Group 63"/>
              <p:cNvGrpSpPr/>
              <p:nvPr/>
            </p:nvGrpSpPr>
            <p:grpSpPr>
              <a:xfrm>
                <a:off x="5943600" y="5187950"/>
                <a:ext cx="228600" cy="228600"/>
                <a:chOff x="5943600" y="5187950"/>
                <a:chExt cx="228600" cy="228600"/>
              </a:xfrm>
            </p:grpSpPr>
            <p:cxnSp>
              <p:nvCxnSpPr>
                <p:cNvPr id="86" name="Straight Connector 85"/>
                <p:cNvCxnSpPr/>
                <p:nvPr/>
              </p:nvCxnSpPr>
              <p:spPr bwMode="auto">
                <a:xfrm rot="5400000">
                  <a:off x="6070600" y="525780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 rot="5400000" flipH="1" flipV="1">
                  <a:off x="6026150" y="5213350"/>
                  <a:ext cx="76200" cy="762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sm" len="me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 rot="5400000">
                  <a:off x="5943600" y="5187950"/>
                  <a:ext cx="228600" cy="228600"/>
                </a:xfrm>
                <a:prstGeom prst="line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85" name="Straight Connector 84"/>
              <p:cNvCxnSpPr/>
              <p:nvPr/>
            </p:nvCxnSpPr>
            <p:spPr bwMode="auto">
              <a:xfrm rot="5400000">
                <a:off x="5962650" y="5168900"/>
                <a:ext cx="228600" cy="22860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2" name="TextBox 91"/>
            <p:cNvSpPr txBox="1"/>
            <p:nvPr/>
          </p:nvSpPr>
          <p:spPr>
            <a:xfrm>
              <a:off x="8458200" y="5194756"/>
              <a:ext cx="5952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Source 2</a:t>
              </a:r>
              <a:endParaRPr lang="en-US" sz="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620000" y="3930650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accent2"/>
                </a:solidFill>
              </a:rPr>
              <a:t>Receiver</a:t>
            </a:r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5409085" y="3852428"/>
            <a:ext cx="3582515" cy="482088"/>
          </a:xfrm>
          <a:custGeom>
            <a:avLst/>
            <a:gdLst>
              <a:gd name="connsiteX0" fmla="*/ 0 w 3339523"/>
              <a:gd name="connsiteY0" fmla="*/ 482088 h 482088"/>
              <a:gd name="connsiteX1" fmla="*/ 117589 w 3339523"/>
              <a:gd name="connsiteY1" fmla="*/ 352747 h 482088"/>
              <a:gd name="connsiteX2" fmla="*/ 282214 w 3339523"/>
              <a:gd name="connsiteY2" fmla="*/ 188132 h 482088"/>
              <a:gd name="connsiteX3" fmla="*/ 470356 w 3339523"/>
              <a:gd name="connsiteY3" fmla="*/ 23516 h 482088"/>
              <a:gd name="connsiteX4" fmla="*/ 576186 w 3339523"/>
              <a:gd name="connsiteY4" fmla="*/ 0 h 482088"/>
              <a:gd name="connsiteX5" fmla="*/ 740810 w 3339523"/>
              <a:gd name="connsiteY5" fmla="*/ 141099 h 482088"/>
              <a:gd name="connsiteX6" fmla="*/ 905434 w 3339523"/>
              <a:gd name="connsiteY6" fmla="*/ 282198 h 482088"/>
              <a:gd name="connsiteX7" fmla="*/ 1034782 w 3339523"/>
              <a:gd name="connsiteY7" fmla="*/ 376264 h 482088"/>
              <a:gd name="connsiteX8" fmla="*/ 3339523 w 3339523"/>
              <a:gd name="connsiteY8" fmla="*/ 364505 h 482088"/>
              <a:gd name="connsiteX9" fmla="*/ 3339523 w 3339523"/>
              <a:gd name="connsiteY9" fmla="*/ 364505 h 482088"/>
              <a:gd name="connsiteX10" fmla="*/ 3339523 w 3339523"/>
              <a:gd name="connsiteY10" fmla="*/ 364505 h 482088"/>
              <a:gd name="connsiteX11" fmla="*/ 3339523 w 3339523"/>
              <a:gd name="connsiteY11" fmla="*/ 364505 h 48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9523" h="482088">
                <a:moveTo>
                  <a:pt x="0" y="482088"/>
                </a:moveTo>
                <a:lnTo>
                  <a:pt x="117589" y="352747"/>
                </a:lnTo>
                <a:lnTo>
                  <a:pt x="282214" y="188132"/>
                </a:lnTo>
                <a:lnTo>
                  <a:pt x="470356" y="23516"/>
                </a:lnTo>
                <a:lnTo>
                  <a:pt x="576186" y="0"/>
                </a:lnTo>
                <a:lnTo>
                  <a:pt x="740810" y="141099"/>
                </a:lnTo>
                <a:lnTo>
                  <a:pt x="905434" y="282198"/>
                </a:lnTo>
                <a:lnTo>
                  <a:pt x="1034782" y="376264"/>
                </a:lnTo>
                <a:lnTo>
                  <a:pt x="3339523" y="364505"/>
                </a:lnTo>
                <a:lnTo>
                  <a:pt x="3339523" y="364505"/>
                </a:lnTo>
                <a:lnTo>
                  <a:pt x="3339523" y="364505"/>
                </a:lnTo>
                <a:lnTo>
                  <a:pt x="3339523" y="364505"/>
                </a:lnTo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34000" y="5410200"/>
            <a:ext cx="32962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solidFill>
                  <a:srgbClr val="FF0000"/>
                </a:solidFill>
              </a:rPr>
              <a:t>M</a:t>
            </a:r>
            <a:r>
              <a:rPr lang="en-US" sz="1050" b="1" dirty="0" smtClean="0">
                <a:solidFill>
                  <a:srgbClr val="FF0000"/>
                </a:solidFill>
              </a:rPr>
              <a:t> sources to </a:t>
            </a:r>
            <a:r>
              <a:rPr lang="en-US" sz="1050" b="1" i="1" dirty="0" smtClean="0">
                <a:solidFill>
                  <a:srgbClr val="FF0000"/>
                </a:solidFill>
              </a:rPr>
              <a:t>N</a:t>
            </a:r>
            <a:r>
              <a:rPr lang="en-US" sz="1050" b="1" dirty="0" smtClean="0">
                <a:solidFill>
                  <a:srgbClr val="FF0000"/>
                </a:solidFill>
              </a:rPr>
              <a:t> receivers </a:t>
            </a:r>
            <a:r>
              <a:rPr lang="en-US" sz="1050" b="1" dirty="0" smtClean="0">
                <a:solidFill>
                  <a:srgbClr val="FF0000"/>
                </a:solidFill>
                <a:latin typeface="+mn-lt"/>
                <a:ea typeface="Wingdings"/>
                <a:cs typeface="Symbol" charset="2"/>
              </a:rPr>
              <a:t>requires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1050" b="1" i="1" dirty="0" smtClean="0">
                <a:solidFill>
                  <a:srgbClr val="FF0000"/>
                </a:solidFill>
              </a:rPr>
              <a:t>M</a:t>
            </a:r>
            <a:r>
              <a:rPr lang="en-US" sz="1050" b="1" dirty="0" smtClean="0">
                <a:solidFill>
                  <a:srgbClr val="FF0000"/>
                </a:solidFill>
              </a:rPr>
              <a:t> simulations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34000" y="5638800"/>
            <a:ext cx="3732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smtClean="0">
                <a:solidFill>
                  <a:schemeClr val="accent2"/>
                </a:solidFill>
              </a:rPr>
              <a:t>M</a:t>
            </a:r>
            <a:r>
              <a:rPr lang="en-US" sz="1050" b="1" dirty="0" smtClean="0">
                <a:solidFill>
                  <a:schemeClr val="accent2"/>
                </a:solidFill>
              </a:rPr>
              <a:t> sources to </a:t>
            </a:r>
            <a:r>
              <a:rPr lang="en-US" sz="1050" b="1" i="1" dirty="0" smtClean="0">
                <a:solidFill>
                  <a:schemeClr val="accent2"/>
                </a:solidFill>
              </a:rPr>
              <a:t>N</a:t>
            </a:r>
            <a:r>
              <a:rPr lang="en-US" sz="1050" b="1" dirty="0" smtClean="0">
                <a:solidFill>
                  <a:schemeClr val="accent2"/>
                </a:solidFill>
              </a:rPr>
              <a:t> receivers </a:t>
            </a:r>
            <a:r>
              <a:rPr lang="en-US" sz="1050" b="1" dirty="0" smtClean="0">
                <a:solidFill>
                  <a:schemeClr val="accent2"/>
                </a:solidFill>
                <a:latin typeface="+mn-lt"/>
                <a:ea typeface="Wingdings"/>
                <a:cs typeface="Symbol" charset="2"/>
              </a:rPr>
              <a:t>requires 2</a:t>
            </a:r>
            <a:r>
              <a:rPr lang="en-US" sz="1050" b="1" i="1" dirty="0" smtClean="0">
                <a:solidFill>
                  <a:schemeClr val="accent2"/>
                </a:solidFill>
                <a:latin typeface="+mn-lt"/>
                <a:ea typeface="Wingdings"/>
                <a:cs typeface="Symbol" charset="2"/>
              </a:rPr>
              <a:t>N</a:t>
            </a:r>
            <a:r>
              <a:rPr lang="en-US" sz="1050" b="1" dirty="0" smtClean="0">
                <a:solidFill>
                  <a:schemeClr val="accent2"/>
                </a:solidFill>
                <a:latin typeface="+mn-lt"/>
                <a:ea typeface="Wingdings"/>
                <a:cs typeface="Symbol" charset="2"/>
              </a:rPr>
              <a:t> or</a:t>
            </a:r>
            <a:r>
              <a:rPr lang="en-US" sz="1050" b="1" dirty="0" smtClean="0">
                <a:solidFill>
                  <a:schemeClr val="accent2"/>
                </a:solidFill>
              </a:rPr>
              <a:t> 3</a:t>
            </a:r>
            <a:r>
              <a:rPr lang="en-US" sz="1050" b="1" i="1" dirty="0" smtClean="0">
                <a:solidFill>
                  <a:schemeClr val="accent2"/>
                </a:solidFill>
              </a:rPr>
              <a:t>N</a:t>
            </a:r>
            <a:r>
              <a:rPr lang="en-US" sz="1050" b="1" dirty="0" smtClean="0">
                <a:solidFill>
                  <a:schemeClr val="accent2"/>
                </a:solidFill>
              </a:rPr>
              <a:t> simulations</a:t>
            </a:r>
            <a:endParaRPr lang="en-US" sz="1050" b="1" dirty="0">
              <a:solidFill>
                <a:schemeClr val="accent2"/>
              </a:solidFill>
            </a:endParaRPr>
          </a:p>
        </p:txBody>
      </p:sp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660400" y="3030537"/>
          <a:ext cx="4027488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1" name="Equation" r:id="rId3" imgW="3098800" imgH="482600" progId="Equation.DSMT4">
                  <p:embed/>
                </p:oleObj>
              </mc:Choice>
              <mc:Fallback>
                <p:oleObj name="Equation" r:id="rId3" imgW="30988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3030537"/>
                        <a:ext cx="4027488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660400" y="4062412"/>
          <a:ext cx="2393950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2" name="Equation" r:id="rId5" imgW="1841500" imgH="215900" progId="Equation.DSMT4">
                  <p:embed/>
                </p:oleObj>
              </mc:Choice>
              <mc:Fallback>
                <p:oleObj name="Equation" r:id="rId5" imgW="1841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4062412"/>
                        <a:ext cx="2393950" cy="28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0" name="Object 4"/>
          <p:cNvGraphicFramePr>
            <a:graphicFrameLocks noChangeAspect="1"/>
          </p:cNvGraphicFramePr>
          <p:nvPr/>
        </p:nvGraphicFramePr>
        <p:xfrm>
          <a:off x="660400" y="4733925"/>
          <a:ext cx="4291013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3" name="Equation" r:id="rId7" imgW="3302000" imgH="520700" progId="Equation.DSMT4">
                  <p:embed/>
                </p:oleObj>
              </mc:Choice>
              <mc:Fallback>
                <p:oleObj name="Equation" r:id="rId7" imgW="33020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4733925"/>
                        <a:ext cx="4291013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1" name="Object 5"/>
          <p:cNvGraphicFramePr>
            <a:graphicFrameLocks noChangeAspect="1"/>
          </p:cNvGraphicFramePr>
          <p:nvPr/>
        </p:nvGraphicFramePr>
        <p:xfrm>
          <a:off x="660400" y="5637212"/>
          <a:ext cx="37623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24" name="Equation" r:id="rId9" imgW="2895600" imgH="469900" progId="Equation.3">
                  <p:embed/>
                </p:oleObj>
              </mc:Choice>
              <mc:Fallback>
                <p:oleObj name="Equation" r:id="rId9" imgW="28956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00" y="5637212"/>
                        <a:ext cx="37623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44"/>
          <p:cNvSpPr>
            <a:spLocks noChangeArrowheads="1"/>
          </p:cNvSpPr>
          <p:nvPr/>
        </p:nvSpPr>
        <p:spPr bwMode="auto">
          <a:xfrm>
            <a:off x="228600" y="228600"/>
            <a:ext cx="8763000" cy="56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i="1" dirty="0" smtClean="0">
                <a:solidFill>
                  <a:schemeClr val="bg2"/>
                </a:solidFill>
                <a:latin typeface="Times"/>
                <a:cs typeface="Times"/>
              </a:rPr>
              <a:t>Computational Efficiency of Seismic Reciprocity</a:t>
            </a:r>
            <a:endParaRPr lang="en-US" sz="2000" b="1" i="1" dirty="0">
              <a:solidFill>
                <a:schemeClr val="bg2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14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7" grpId="0"/>
      <p:bldP spid="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914400"/>
          </a:xfrm>
        </p:spPr>
        <p:txBody>
          <a:bodyPr/>
          <a:lstStyle/>
          <a:p>
            <a:r>
              <a:rPr lang="en-US" sz="2400" dirty="0" err="1" smtClean="0">
                <a:ea typeface="ＭＳ Ｐゴシック" pitchFamily="-106" charset="-128"/>
                <a:cs typeface="ＭＳ Ｐゴシック" pitchFamily="-106" charset="-128"/>
              </a:rPr>
              <a:t>CyberShake</a:t>
            </a:r>
            <a:r>
              <a:rPr lang="en-US" sz="2400" dirty="0" smtClean="0">
                <a:ea typeface="ＭＳ Ｐゴシック" pitchFamily="-106" charset="-128"/>
                <a:cs typeface="ＭＳ Ｐゴシック" pitchFamily="-106" charset="-128"/>
              </a:rPr>
              <a:t> Rupture Models</a:t>
            </a:r>
          </a:p>
        </p:txBody>
      </p:sp>
      <p:pic>
        <p:nvPicPr>
          <p:cNvPr id="43011" name="Picture 4" descr="Fig5_big1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066800"/>
            <a:ext cx="89916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25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pic>
        <p:nvPicPr>
          <p:cNvPr id="1026" name="Picture 2" descr="http://scec.usc.edu/scecwiki/images/d/d1/Study_13.4_RWG_CVMS_with_sites.150.png"/>
          <p:cNvPicPr>
            <a:picLocks noChangeAspect="1" noChangeArrowheads="1"/>
          </p:cNvPicPr>
          <p:nvPr/>
        </p:nvPicPr>
        <p:blipFill>
          <a:blip r:embed="rId2" cstate="print"/>
          <a:srcRect l="5208" t="7692" r="9733" b="3846"/>
          <a:stretch>
            <a:fillRect/>
          </a:stretch>
        </p:blipFill>
        <p:spPr bwMode="auto">
          <a:xfrm>
            <a:off x="1600200" y="721680"/>
            <a:ext cx="3124200" cy="2932922"/>
          </a:xfrm>
          <a:prstGeom prst="rect">
            <a:avLst/>
          </a:prstGeom>
          <a:noFill/>
        </p:spPr>
      </p:pic>
      <p:pic>
        <p:nvPicPr>
          <p:cNvPr id="1028" name="Picture 4" descr="http://scec.usc.edu/scecwiki/images/2/29/Study_13.4_RWG_CVMH_with_sites.150.png"/>
          <p:cNvPicPr>
            <a:picLocks noChangeAspect="1" noChangeArrowheads="1"/>
          </p:cNvPicPr>
          <p:nvPr/>
        </p:nvPicPr>
        <p:blipFill>
          <a:blip r:embed="rId3" cstate="print"/>
          <a:srcRect l="5686" t="8064" r="12861" b="2492"/>
          <a:stretch>
            <a:fillRect/>
          </a:stretch>
        </p:blipFill>
        <p:spPr bwMode="auto">
          <a:xfrm>
            <a:off x="4953000" y="742946"/>
            <a:ext cx="2921224" cy="2895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" y="1501914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Graves SGTs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95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AWP-ODC SGTs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30" name="Picture 6" descr="http://scec.usc.edu/scecwiki/images/3/38/Study_13.4_AWP_CVMS_with_sites.150.png"/>
          <p:cNvPicPr>
            <a:picLocks noChangeAspect="1" noChangeArrowheads="1"/>
          </p:cNvPicPr>
          <p:nvPr/>
        </p:nvPicPr>
        <p:blipFill>
          <a:blip r:embed="rId4" cstate="print"/>
          <a:srcRect l="5147" t="7331" r="11765" b="3065"/>
          <a:stretch>
            <a:fillRect/>
          </a:stretch>
        </p:blipFill>
        <p:spPr bwMode="auto">
          <a:xfrm>
            <a:off x="1600200" y="3464880"/>
            <a:ext cx="3131128" cy="3048000"/>
          </a:xfrm>
          <a:prstGeom prst="rect">
            <a:avLst/>
          </a:prstGeom>
          <a:noFill/>
        </p:spPr>
      </p:pic>
      <p:pic>
        <p:nvPicPr>
          <p:cNvPr id="1032" name="Picture 8" descr="http://scec.usc.edu/scecwiki/images/6/62/Study_13.4_AWP_CVMH_with_sites.150.png"/>
          <p:cNvPicPr>
            <a:picLocks noChangeAspect="1" noChangeArrowheads="1"/>
          </p:cNvPicPr>
          <p:nvPr/>
        </p:nvPicPr>
        <p:blipFill>
          <a:blip r:embed="rId5" cstate="print"/>
          <a:srcRect l="7208" t="7984" r="14414" b="2192"/>
          <a:stretch>
            <a:fillRect/>
          </a:stretch>
        </p:blipFill>
        <p:spPr bwMode="auto">
          <a:xfrm>
            <a:off x="4953000" y="3464880"/>
            <a:ext cx="2946400" cy="304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76400" y="6305490"/>
            <a:ext cx="2971800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CVM-S4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00600" y="6305490"/>
            <a:ext cx="3200400" cy="40011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CVM-H11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-76200"/>
            <a:ext cx="8915400" cy="914400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CyberShake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Hazard Maps from </a:t>
            </a:r>
            <a:r>
              <a:rPr lang="en-US" sz="2800" dirty="0" smtClean="0">
                <a:solidFill>
                  <a:schemeClr val="bg1"/>
                </a:solidFill>
              </a:rPr>
              <a:t>CS13 Study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990600"/>
            <a:ext cx="73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CS13a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86381" y="990600"/>
            <a:ext cx="73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CS13b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3730823"/>
            <a:ext cx="723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CS13c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6381" y="3730823"/>
            <a:ext cx="73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CS13d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65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197590" y="249947"/>
            <a:ext cx="3984010" cy="3436229"/>
            <a:chOff x="2667000" y="2045731"/>
            <a:chExt cx="4041514" cy="3435348"/>
          </a:xfrm>
        </p:grpSpPr>
        <p:pic>
          <p:nvPicPr>
            <p:cNvPr id="4" name="Picture 5" descr="CS_map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67000" y="2045731"/>
              <a:ext cx="4041514" cy="343534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5" name="TextBox 11"/>
            <p:cNvSpPr txBox="1">
              <a:spLocks noChangeArrowheads="1"/>
            </p:cNvSpPr>
            <p:nvPr/>
          </p:nvSpPr>
          <p:spPr bwMode="auto">
            <a:xfrm>
              <a:off x="4803637" y="2557653"/>
              <a:ext cx="1177550" cy="261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100" dirty="0" smtClean="0">
                  <a:solidFill>
                    <a:srgbClr val="FFFFFF"/>
                  </a:solidFill>
                  <a:latin typeface="+mn-lt"/>
                  <a:ea typeface="ＭＳ Ｐゴシック" pitchFamily="26" charset="-128"/>
                  <a:cs typeface="ＭＳ Ｐゴシック" pitchFamily="26" charset="-128"/>
                </a:rPr>
                <a:t>CS11 : CVM-S4</a:t>
              </a:r>
              <a:endParaRPr lang="en-US" sz="1100" dirty="0">
                <a:solidFill>
                  <a:srgbClr val="FFFFFF"/>
                </a:solidFill>
                <a:latin typeface="+mn-lt"/>
                <a:ea typeface="ＭＳ Ｐゴシック" pitchFamily="26" charset="-128"/>
                <a:cs typeface="ＭＳ Ｐゴシック" pitchFamily="26" charset="-128"/>
              </a:endParaRPr>
            </a:p>
          </p:txBody>
        </p:sp>
      </p:grpSp>
      <p:pic>
        <p:nvPicPr>
          <p:cNvPr id="6" name="Picture 8" descr="http://scec.usc.edu/scecwiki/images/6/62/Study_13.4_AWP_CVMH_with_sites.150.png"/>
          <p:cNvPicPr>
            <a:picLocks noChangeAspect="1" noChangeArrowheads="1"/>
          </p:cNvPicPr>
          <p:nvPr/>
        </p:nvPicPr>
        <p:blipFill>
          <a:blip r:embed="rId3" cstate="print"/>
          <a:srcRect l="7208" t="7984" r="14414" b="2192"/>
          <a:stretch>
            <a:fillRect/>
          </a:stretch>
        </p:blipFill>
        <p:spPr bwMode="auto">
          <a:xfrm>
            <a:off x="4953000" y="440316"/>
            <a:ext cx="3208501" cy="3319140"/>
          </a:xfrm>
          <a:prstGeom prst="rect">
            <a:avLst/>
          </a:prstGeom>
          <a:noFill/>
        </p:spPr>
      </p:pic>
      <p:pic>
        <p:nvPicPr>
          <p:cNvPr id="7" name="Picture 6" descr="Study_14.2_GPU_CVMS426.1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90" y="3124200"/>
            <a:ext cx="4136410" cy="3733800"/>
          </a:xfrm>
          <a:prstGeom prst="rect">
            <a:avLst/>
          </a:prstGeom>
        </p:spPr>
      </p:pic>
      <p:pic>
        <p:nvPicPr>
          <p:cNvPr id="10" name="Picture 9" descr="Study_14.2_GPU_BBP_1D.150 (1)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095244"/>
            <a:ext cx="4168489" cy="37627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0800" y="762000"/>
            <a:ext cx="13619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CS13 : CVM-H11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3735911"/>
            <a:ext cx="149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CS14 : CVM-S4.26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7428" y="3685401"/>
            <a:ext cx="125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CS14 : BBP-1D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53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42" y="1676400"/>
            <a:ext cx="4352544" cy="3655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5" y="1676400"/>
            <a:ext cx="4351017" cy="3657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NGA08-CyberShake Comparisons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773533" y="5715000"/>
            <a:ext cx="1535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Site STNI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5" y="1676400"/>
            <a:ext cx="4352544" cy="36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1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SCEC.new.banner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70009"/>
      </a:hlink>
      <a:folHlink>
        <a:srgbClr val="0000FF"/>
      </a:folHlink>
    </a:clrScheme>
    <a:fontScheme name="SCEC.new.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98832</TotalTime>
  <Words>526</Words>
  <Application>Microsoft Macintosh PowerPoint</Application>
  <PresentationFormat>On-screen Show (4:3)</PresentationFormat>
  <Paragraphs>166</Paragraphs>
  <Slides>14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2_SCEC.new.banner</vt:lpstr>
      <vt:lpstr>Equation</vt:lpstr>
      <vt:lpstr>Epistemic Differences</vt:lpstr>
      <vt:lpstr>PowerPoint Presentation</vt:lpstr>
      <vt:lpstr>PowerPoint Presentation</vt:lpstr>
      <vt:lpstr>PowerPoint Presentation</vt:lpstr>
      <vt:lpstr>PowerPoint Presentation</vt:lpstr>
      <vt:lpstr>CyberShake Rupture Models</vt:lpstr>
      <vt:lpstr>CyberShake Hazard Maps from CS13 Study</vt:lpstr>
      <vt:lpstr>PowerPoint Presentation</vt:lpstr>
      <vt:lpstr>NGA08-CyberShake Comparisons</vt:lpstr>
      <vt:lpstr>ABF Directivity-Basin Coupling Maps  (M8 source; variable hypicenter; SA-3s corrected for SC08 directivity)</vt:lpstr>
      <vt:lpstr>PowerPoint Presentation</vt:lpstr>
      <vt:lpstr>PowerPoint Presentation</vt:lpstr>
      <vt:lpstr>ABF Variance Analysis</vt:lpstr>
      <vt:lpstr>CyberShake: Initiative to Compute a Statewide Physics-Based Hazard Model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Jordan</dc:creator>
  <cp:lastModifiedBy>Tran Huynh</cp:lastModifiedBy>
  <cp:revision>1771</cp:revision>
  <cp:lastPrinted>2014-05-12T16:50:54Z</cp:lastPrinted>
  <dcterms:created xsi:type="dcterms:W3CDTF">2011-07-25T14:58:23Z</dcterms:created>
  <dcterms:modified xsi:type="dcterms:W3CDTF">2014-07-07T22:37:32Z</dcterms:modified>
</cp:coreProperties>
</file>