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08" r:id="rId5"/>
    <p:sldId id="336" r:id="rId6"/>
    <p:sldId id="355" r:id="rId7"/>
    <p:sldId id="337" r:id="rId8"/>
    <p:sldId id="338" r:id="rId9"/>
    <p:sldId id="339" r:id="rId10"/>
    <p:sldId id="344" r:id="rId11"/>
    <p:sldId id="356" r:id="rId12"/>
    <p:sldId id="357" r:id="rId13"/>
    <p:sldId id="359" r:id="rId14"/>
    <p:sldId id="360" r:id="rId15"/>
    <p:sldId id="347" r:id="rId16"/>
    <p:sldId id="348" r:id="rId17"/>
    <p:sldId id="361" r:id="rId18"/>
    <p:sldId id="362" r:id="rId19"/>
    <p:sldId id="349" r:id="rId20"/>
    <p:sldId id="351" r:id="rId21"/>
    <p:sldId id="352" r:id="rId22"/>
    <p:sldId id="353" r:id="rId23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0000FF"/>
    <a:srgbClr val="800000"/>
    <a:srgbClr val="9D171E"/>
    <a:srgbClr val="9E1C1F"/>
    <a:srgbClr val="B5B79A"/>
    <a:srgbClr val="F4FF52"/>
    <a:srgbClr val="F9D691"/>
    <a:srgbClr val="FD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83"/>
  </p:normalViewPr>
  <p:slideViewPr>
    <p:cSldViewPr>
      <p:cViewPr varScale="1">
        <p:scale>
          <a:sx n="93" d="100"/>
          <a:sy n="93" d="100"/>
        </p:scale>
        <p:origin x="420" y="48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7/30/2018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7/30/2018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7/30/2018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 err="1"/>
              <a:t>CyberShake</a:t>
            </a:r>
            <a:r>
              <a:rPr lang="en-US" dirty="0"/>
              <a:t> Study 18.8</a:t>
            </a:r>
            <a:br>
              <a:rPr lang="en-US" dirty="0"/>
            </a:br>
            <a:r>
              <a:rPr lang="en-US" dirty="0"/>
              <a:t>Technical Readiness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6797-4107-453A-AC48-72C0411F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Distributed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FDAC-A1D0-4B83-892D-A89D0DCA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Pegasus 4.9.0</a:t>
            </a:r>
          </a:p>
          <a:p>
            <a:r>
              <a:rPr lang="en-US" dirty="0" err="1"/>
              <a:t>HTCondor</a:t>
            </a:r>
            <a:r>
              <a:rPr lang="en-US" dirty="0"/>
              <a:t> 8.6.10</a:t>
            </a:r>
          </a:p>
          <a:p>
            <a:r>
              <a:rPr lang="en-US" dirty="0"/>
              <a:t>Globus 5.2.5</a:t>
            </a:r>
          </a:p>
          <a:p>
            <a:r>
              <a:rPr lang="en-US" dirty="0" err="1"/>
              <a:t>Cron</a:t>
            </a:r>
            <a:r>
              <a:rPr lang="en-US" dirty="0"/>
              <a:t> job on shock.usc.edu creates/plans/runs workflows</a:t>
            </a:r>
          </a:p>
          <a:p>
            <a:r>
              <a:rPr lang="en-US" dirty="0"/>
              <a:t>Submitted to Blue Waters via GRAM</a:t>
            </a:r>
          </a:p>
          <a:p>
            <a:r>
              <a:rPr lang="en-US" dirty="0"/>
              <a:t>Submitted to Titan via </a:t>
            </a:r>
            <a:r>
              <a:rPr lang="en-US" dirty="0" err="1"/>
              <a:t>rvGAHP</a:t>
            </a:r>
            <a:endParaRPr lang="en-US" dirty="0"/>
          </a:p>
          <a:p>
            <a:r>
              <a:rPr lang="en-US" dirty="0"/>
              <a:t>Results staged back to SCEC disks, DB populated, curves generated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1DAC9-2A28-4C03-8133-9B475773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83D72-2ED5-430D-8B97-C767320B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A977-D838-4769-BBCD-D4B6B599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231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9748-75D3-4753-8EEB-6FA2E988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80BC7-C45D-45CF-8EB2-8003E6F44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requirements depending on if site includes southern SAF events</a:t>
            </a:r>
          </a:p>
          <a:p>
            <a:r>
              <a:rPr lang="en-US" dirty="0"/>
              <a:t>SGT workflow (50-68%)</a:t>
            </a:r>
          </a:p>
          <a:p>
            <a:pPr lvl="1"/>
            <a:r>
              <a:rPr lang="en-US" dirty="0"/>
              <a:t>Changed volume angle to reduce size by ~15%</a:t>
            </a:r>
          </a:p>
          <a:p>
            <a:pPr lvl="1"/>
            <a:r>
              <a:rPr lang="en-US" dirty="0"/>
              <a:t>Titan: 17K – 76K SUs (weighted average of 48K)</a:t>
            </a:r>
          </a:p>
          <a:p>
            <a:pPr lvl="1"/>
            <a:r>
              <a:rPr lang="en-US" dirty="0"/>
              <a:t>Blue Waters: 560 – 2440 node-hours (weighted average of 1540)</a:t>
            </a:r>
          </a:p>
          <a:p>
            <a:r>
              <a:rPr lang="en-US" dirty="0"/>
              <a:t>PP workflow (32-50%)</a:t>
            </a:r>
          </a:p>
          <a:p>
            <a:pPr lvl="1"/>
            <a:r>
              <a:rPr lang="en-US" dirty="0"/>
              <a:t>Titan: 15K – 100K SUs (weighted average of 49K)</a:t>
            </a:r>
          </a:p>
          <a:p>
            <a:pPr lvl="1"/>
            <a:r>
              <a:rPr lang="en-US" dirty="0"/>
              <a:t>Blue Waters: 220 – 1500 node-hours (weighted average of 730)</a:t>
            </a:r>
          </a:p>
          <a:p>
            <a:pPr lvl="1"/>
            <a:r>
              <a:rPr lang="en-US" dirty="0"/>
              <a:t>Smaller proportion of runtime because fewer variations/site (225K)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A714B-E509-4C7B-AB52-74FF4A67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B2E2D-8239-4B4F-A44F-40D4C8E1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A45B2-A7BE-4EDC-BD1E-2C64A442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635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8655-0752-4CF4-8846-4DDFE822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CC36-FF41-4002-8CB2-2D310D60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Goals are to minimize </a:t>
            </a:r>
            <a:r>
              <a:rPr lang="en-US" dirty="0" err="1"/>
              <a:t>makespan</a:t>
            </a:r>
            <a:r>
              <a:rPr lang="en-US" dirty="0"/>
              <a:t> and human involvement</a:t>
            </a:r>
          </a:p>
          <a:p>
            <a:r>
              <a:rPr lang="en-US" dirty="0"/>
              <a:t>SGTs: 75% Blue Waters, 25% Titan</a:t>
            </a:r>
          </a:p>
          <a:p>
            <a:pPr lvl="1"/>
            <a:r>
              <a:rPr lang="en-US" dirty="0"/>
              <a:t>1.2M node-</a:t>
            </a:r>
            <a:r>
              <a:rPr lang="en-US" dirty="0" err="1"/>
              <a:t>hrs</a:t>
            </a:r>
            <a:r>
              <a:rPr lang="en-US" dirty="0"/>
              <a:t> on Blue Waters</a:t>
            </a:r>
          </a:p>
          <a:p>
            <a:pPr lvl="1"/>
            <a:r>
              <a:rPr lang="en-US" dirty="0"/>
              <a:t>12.5M SUs on Titan</a:t>
            </a:r>
          </a:p>
          <a:p>
            <a:r>
              <a:rPr lang="en-US" dirty="0"/>
              <a:t>Post-processing: 75% Blue Waters, 25% Titan</a:t>
            </a:r>
          </a:p>
          <a:p>
            <a:pPr lvl="1"/>
            <a:r>
              <a:rPr lang="en-US" dirty="0"/>
              <a:t>600K node-</a:t>
            </a:r>
            <a:r>
              <a:rPr lang="en-US" dirty="0" err="1"/>
              <a:t>hrs</a:t>
            </a:r>
            <a:r>
              <a:rPr lang="en-US" dirty="0"/>
              <a:t> on Blue Waters</a:t>
            </a:r>
          </a:p>
          <a:p>
            <a:pPr lvl="1"/>
            <a:r>
              <a:rPr lang="en-US" dirty="0"/>
              <a:t>12.6M SUs on Titan</a:t>
            </a:r>
          </a:p>
          <a:p>
            <a:r>
              <a:rPr lang="en-US" dirty="0"/>
              <a:t>Total of 1.8M node-</a:t>
            </a:r>
            <a:r>
              <a:rPr lang="en-US" dirty="0" err="1"/>
              <a:t>hrs</a:t>
            </a:r>
            <a:r>
              <a:rPr lang="en-US" dirty="0"/>
              <a:t> on BW, 25.1M SUs on Titan</a:t>
            </a:r>
          </a:p>
          <a:p>
            <a:pPr lvl="1"/>
            <a:r>
              <a:rPr lang="en-US" dirty="0"/>
              <a:t>BW has 6.98M node-</a:t>
            </a:r>
            <a:r>
              <a:rPr lang="en-US" dirty="0" err="1"/>
              <a:t>hrs</a:t>
            </a:r>
            <a:endParaRPr lang="en-US" dirty="0"/>
          </a:p>
          <a:p>
            <a:pPr lvl="1"/>
            <a:r>
              <a:rPr lang="en-US" dirty="0"/>
              <a:t>Titan has 48.5M </a:t>
            </a:r>
            <a:r>
              <a:rPr lang="en-US" dirty="0" err="1"/>
              <a:t>Sus</a:t>
            </a:r>
            <a:endParaRPr lang="en-US" dirty="0"/>
          </a:p>
          <a:p>
            <a:r>
              <a:rPr lang="en-US" dirty="0"/>
              <a:t>May adjust percentages depending on throughput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B7025-53F2-4A2A-A35C-8A5AFED6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8CCF-790E-472C-9CB8-99C79C58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90E2D-790D-46DA-A699-8EB55BD5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353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F8C0-3513-4940-BA02-C3516E7B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Storage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6D7F-009F-4829-B220-F105C3AC5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Titan</a:t>
            </a:r>
          </a:p>
          <a:p>
            <a:pPr lvl="1"/>
            <a:r>
              <a:rPr lang="en-US" dirty="0"/>
              <a:t>Purged: 148 TB temp files + 3 TB output files = 151 TB</a:t>
            </a:r>
          </a:p>
          <a:p>
            <a:r>
              <a:rPr lang="en-US" dirty="0"/>
              <a:t>Blue Waters</a:t>
            </a:r>
          </a:p>
          <a:p>
            <a:pPr lvl="1"/>
            <a:r>
              <a:rPr lang="en-US" dirty="0"/>
              <a:t>Purged: 589 TB temp files + 9 TB output files = 598 TB</a:t>
            </a:r>
          </a:p>
          <a:p>
            <a:r>
              <a:rPr lang="en-US" dirty="0"/>
              <a:t>SCEC</a:t>
            </a:r>
          </a:p>
          <a:p>
            <a:pPr lvl="1"/>
            <a:r>
              <a:rPr lang="en-US" dirty="0"/>
              <a:t>12 TB archived (29 TB free on shared SCEC disks)</a:t>
            </a:r>
          </a:p>
          <a:p>
            <a:pPr lvl="1"/>
            <a:r>
              <a:rPr lang="en-US" dirty="0"/>
              <a:t>1 TB workflow logs</a:t>
            </a:r>
          </a:p>
          <a:p>
            <a:pPr lvl="1"/>
            <a:r>
              <a:rPr lang="en-US" dirty="0"/>
              <a:t>360 GB database entries (2.0 TB free on moment.usc.edu)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ACBB4-099B-4FDF-A1F3-4DB30DC8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C08B8-CB0E-4DE7-9C7E-E0862BD7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20F25-2518-4777-A29E-CBFDF062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51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4DE2-C63A-4685-B84D-00E15905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Metrics Gathering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11F44-6AA5-4DC8-B560-70613E457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Monitord</a:t>
            </a:r>
            <a:r>
              <a:rPr lang="en-US" dirty="0"/>
              <a:t> for workflow metrics</a:t>
            </a:r>
          </a:p>
          <a:p>
            <a:r>
              <a:rPr lang="en-US" dirty="0"/>
              <a:t>Python scripts to calculate standard metrics</a:t>
            </a:r>
          </a:p>
          <a:p>
            <a:r>
              <a:rPr lang="en-US" dirty="0" err="1"/>
              <a:t>Cron</a:t>
            </a:r>
            <a:r>
              <a:rPr lang="en-US" dirty="0"/>
              <a:t> jobs on Titan and Blue Waters to track</a:t>
            </a:r>
          </a:p>
          <a:p>
            <a:pPr lvl="1"/>
            <a:r>
              <a:rPr lang="en-US" dirty="0"/>
              <a:t>Node usage</a:t>
            </a:r>
          </a:p>
          <a:p>
            <a:pPr lvl="1"/>
            <a:r>
              <a:rPr lang="en-US" dirty="0"/>
              <a:t>Running jobs</a:t>
            </a:r>
          </a:p>
          <a:p>
            <a:pPr lvl="1"/>
            <a:r>
              <a:rPr lang="en-US" dirty="0"/>
              <a:t>Idle jobs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F0055-8498-4F0B-82C3-B5E4605F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F28B1-2B5B-45E2-8DED-643B6E6C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AA081-F771-473A-9E1F-16387474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53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F96C-0677-435E-BE25-24A51D1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Monitoring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B3FB-E51C-46A5-BFAB-7D58F52CE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Manager on northridge.usc.edu</a:t>
            </a:r>
          </a:p>
          <a:p>
            <a:pPr lvl="1"/>
            <a:r>
              <a:rPr lang="en-US" dirty="0"/>
              <a:t>Overall progress</a:t>
            </a:r>
          </a:p>
          <a:p>
            <a:pPr lvl="1"/>
            <a:r>
              <a:rPr lang="en-US" dirty="0"/>
              <a:t>Estimates completion time</a:t>
            </a:r>
          </a:p>
          <a:p>
            <a:r>
              <a:rPr lang="en-US" dirty="0"/>
              <a:t>Condor queue on shock</a:t>
            </a:r>
          </a:p>
          <a:p>
            <a:pPr lvl="1"/>
            <a:r>
              <a:rPr lang="en-US" dirty="0"/>
              <a:t>Real-time status of jobs</a:t>
            </a:r>
          </a:p>
          <a:p>
            <a:r>
              <a:rPr lang="en-US" dirty="0"/>
              <a:t>Queues on Titan and Blue Waters</a:t>
            </a:r>
          </a:p>
          <a:p>
            <a:r>
              <a:rPr lang="en-US" dirty="0"/>
              <a:t>Individual workflow logs, if errors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47794-1552-4AC3-A086-4C96076B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3A36A-2264-4930-A093-090E793C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8BA82-5170-4675-831C-08E3B789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968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CB6E-B756-4D8C-A186-F8EBC71E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Estimated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4F02-247E-43AF-A73A-21EB03D7F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Dependent on BW GPU throughput</a:t>
            </a:r>
          </a:p>
          <a:p>
            <a:r>
              <a:rPr lang="en-US" dirty="0"/>
              <a:t>To complete in 4 weeks before BW allocation expires, must achieve 80% higher usage than during Study 15.4</a:t>
            </a:r>
          </a:p>
          <a:p>
            <a:r>
              <a:rPr lang="en-US" dirty="0"/>
              <a:t>Planning to request XE and XK</a:t>
            </a:r>
          </a:p>
          <a:p>
            <a:r>
              <a:rPr lang="en-US" dirty="0"/>
              <a:t>Planning to request queue changes on Titan for higher throughput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55DB5-B1DC-4BEE-8515-A1EB269F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7761B-6355-4AEA-BF18-CFB59F0C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6F341-9487-4BCE-B5A5-2A4D010C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582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C4C6-DB4D-4EF0-8513-61B231ED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509B4-E6E3-44B8-B145-80BF49F78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GPU throughput on Blue Waters</a:t>
            </a:r>
          </a:p>
          <a:p>
            <a:r>
              <a:rPr lang="en-US" dirty="0"/>
              <a:t>Blue Waters allocation expiration</a:t>
            </a:r>
          </a:p>
          <a:p>
            <a:pPr lvl="1"/>
            <a:r>
              <a:rPr lang="en-US" dirty="0"/>
              <a:t>Can request extension of the smaller of 5% or 300K node hours</a:t>
            </a:r>
          </a:p>
          <a:p>
            <a:r>
              <a:rPr lang="en-US" dirty="0"/>
              <a:t>SCEC disks filling</a:t>
            </a:r>
          </a:p>
          <a:p>
            <a:pPr lvl="1"/>
            <a:r>
              <a:rPr lang="en-US" dirty="0"/>
              <a:t>Planning to use 40% of available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4B21B-F979-4C6D-9420-5FF29499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6E42-CEF9-4DAD-9E68-0E8FD8BC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3795D-6250-478F-9BA8-A38CD447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810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A78F-DCE7-4FC1-91F2-CE8DFCC0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3223D-DAA8-4C62-A5B8-B2AD08794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synching code across Blue Waters and Titan</a:t>
            </a:r>
          </a:p>
          <a:p>
            <a:r>
              <a:rPr lang="en-US" dirty="0"/>
              <a:t>Make changes to DB to support tracking Z1.0, Z2.5</a:t>
            </a:r>
          </a:p>
          <a:p>
            <a:r>
              <a:rPr lang="en-US" dirty="0"/>
              <a:t>Calculate comparison curves on Blue Waters for verification</a:t>
            </a:r>
          </a:p>
          <a:p>
            <a:r>
              <a:rPr lang="en-US" dirty="0"/>
              <a:t>Have calls with OLCF and NCSA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55B67-4CEC-4EEF-A5D0-20CB3A5B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C3F28-0AE2-4156-8498-0EA565FE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6F477-7D2B-40C3-BAEB-288AD3FF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7637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F57E-F76C-479F-A2EC-37659962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 for your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61B7-41D6-40A2-B27A-83CBA3C9A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34607-B91E-424B-970E-3C17E3CF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55D1-95A2-4264-8C94-ECB1A709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4D711-DD6F-4327-BA8E-7F482CB5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22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181A-D5BD-4F52-83F5-5B02A492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Scientific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8574-B0D1-4FEA-B450-1106E617C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</a:t>
            </a:r>
            <a:r>
              <a:rPr lang="en-US" dirty="0" err="1"/>
              <a:t>CyberShake</a:t>
            </a:r>
            <a:r>
              <a:rPr lang="en-US" dirty="0"/>
              <a:t> to the extended Bay Area.</a:t>
            </a:r>
          </a:p>
          <a:p>
            <a:pPr lvl="1"/>
            <a:r>
              <a:rPr lang="en-US" dirty="0"/>
              <a:t>1 Hz</a:t>
            </a:r>
          </a:p>
          <a:p>
            <a:pPr lvl="1"/>
            <a:r>
              <a:rPr lang="en-US" dirty="0"/>
              <a:t>UCERF 2</a:t>
            </a:r>
          </a:p>
          <a:p>
            <a:pPr lvl="1"/>
            <a:r>
              <a:rPr lang="en-US" dirty="0"/>
              <a:t>Graves &amp; </a:t>
            </a:r>
            <a:r>
              <a:rPr lang="en-US" dirty="0" err="1"/>
              <a:t>Pitarka</a:t>
            </a:r>
            <a:r>
              <a:rPr lang="en-US" dirty="0"/>
              <a:t> (2014) rupture generator</a:t>
            </a:r>
          </a:p>
          <a:p>
            <a:r>
              <a:rPr lang="en-US" dirty="0"/>
              <a:t>Calculate </a:t>
            </a:r>
            <a:r>
              <a:rPr lang="en-US" dirty="0" err="1"/>
              <a:t>CyberShake</a:t>
            </a:r>
            <a:r>
              <a:rPr lang="en-US" dirty="0"/>
              <a:t> results with a new combination of velocity models.</a:t>
            </a:r>
          </a:p>
          <a:p>
            <a:pPr lvl="1"/>
            <a:r>
              <a:rPr lang="en-US" dirty="0"/>
              <a:t>USGS Bay Area, CCA-06 + Ely-Jordan GTL, CVM-S4.26.M01</a:t>
            </a:r>
          </a:p>
          <a:p>
            <a:r>
              <a:rPr lang="en-US" dirty="0"/>
              <a:t>Compare Central and Bay Area results at overlapping sites.</a:t>
            </a:r>
          </a:p>
          <a:p>
            <a:r>
              <a:rPr lang="en-US" dirty="0"/>
              <a:t>Include background seismicity contributions in final hazard estimates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E4387-9B75-44F8-A05C-314A29C5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40C93-FC6D-4E21-966E-B808DEB4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EE3B-24B7-4D78-B7EC-915480C4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221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6610-090B-40E3-A920-0ABBF149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Technical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8A4D-4611-4E86-BEA8-D0FF2AAF6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computationally largest </a:t>
            </a:r>
            <a:r>
              <a:rPr lang="en-US" dirty="0" err="1"/>
              <a:t>CyberShake</a:t>
            </a:r>
            <a:r>
              <a:rPr lang="en-US" dirty="0"/>
              <a:t> study to date</a:t>
            </a:r>
          </a:p>
          <a:p>
            <a:r>
              <a:rPr lang="en-US" dirty="0"/>
              <a:t>Increase throughput over previous studies to finish study by end of August</a:t>
            </a:r>
          </a:p>
          <a:p>
            <a:r>
              <a:rPr lang="en-US" dirty="0"/>
              <a:t>Improve Blue Waters reservation utilization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F08A1-DD81-45E8-B37B-6C1CFAF0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3A23-98DC-4E38-89C2-3E1C6E5B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E1A37-06A1-463C-AFF1-B415E538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507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E7C5-204F-4284-B5EB-5C4872CE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/>
              <a:t>869 Proposed Study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0E6B-B494-45FE-A8B0-2B4E10257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5300489" cy="64922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 km spacing (purple)</a:t>
            </a:r>
          </a:p>
          <a:p>
            <a:r>
              <a:rPr lang="en-US" dirty="0"/>
              <a:t>5 km spacing for greater shore density (green)</a:t>
            </a:r>
          </a:p>
          <a:p>
            <a:r>
              <a:rPr lang="en-US" dirty="0"/>
              <a:t>CISN stations (orange)</a:t>
            </a:r>
          </a:p>
          <a:p>
            <a:r>
              <a:rPr lang="en-US" dirty="0"/>
              <a:t>PG&amp;E sites (pink)</a:t>
            </a:r>
          </a:p>
          <a:p>
            <a:r>
              <a:rPr lang="en-US" dirty="0"/>
              <a:t>Cities (yellow)</a:t>
            </a:r>
          </a:p>
          <a:p>
            <a:r>
              <a:rPr lang="en-US" dirty="0"/>
              <a:t>Decimation was applied to reduce overall number</a:t>
            </a:r>
          </a:p>
          <a:p>
            <a:r>
              <a:rPr lang="en-US" dirty="0"/>
              <a:t>32 sites overlap with Study 17.3 region</a:t>
            </a:r>
          </a:p>
          <a:p>
            <a:r>
              <a:rPr lang="en-US" dirty="0"/>
              <a:t>44% have </a:t>
            </a:r>
            <a:r>
              <a:rPr lang="en-US" dirty="0" err="1"/>
              <a:t>sSAF</a:t>
            </a:r>
            <a:r>
              <a:rPr lang="en-US" dirty="0"/>
              <a:t> events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1CD1D-8BB0-4C6A-A4BF-FA3E8A24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B2E26-EB4B-453A-9CAF-325D65E0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F48E5-9F11-4263-9923-6BC6D3E9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1026" name="Picture 2" descr="http://scec.usc.edu/scecwiki/images/1/1a/Study_18_3_sites.png">
            <a:extLst>
              <a:ext uri="{FF2B5EF4-FFF2-40B4-BE49-F238E27FC236}">
                <a16:creationId xmlns:a16="http://schemas.microsoft.com/office/drawing/2014/main" id="{282985FD-326D-4E7C-8436-8DD1271C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38" y="1177243"/>
            <a:ext cx="8810625" cy="62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8C3D-2228-4F33-891C-BBA195A9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Data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1531-ADBF-4DD3-8EF5-52E0D5D7F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Two-component seismograms (~195 million)</a:t>
            </a:r>
          </a:p>
          <a:p>
            <a:r>
              <a:rPr lang="en-US" dirty="0"/>
              <a:t>Intensity measures</a:t>
            </a:r>
          </a:p>
          <a:p>
            <a:pPr lvl="1"/>
            <a:r>
              <a:rPr lang="en-US" dirty="0"/>
              <a:t>Geometric mean at 44 periods (0.1 – 10 sec): 2, 3, 5, 10 sec stored in DB</a:t>
            </a:r>
          </a:p>
          <a:p>
            <a:pPr lvl="1"/>
            <a:r>
              <a:rPr lang="en-US" dirty="0"/>
              <a:t>RotD50 and RotD100 at 22 periods (1 – 10 sec): 2, 3, 4, 5, 7.5, 10 sec stored in DB</a:t>
            </a:r>
          </a:p>
          <a:p>
            <a:r>
              <a:rPr lang="en-US" dirty="0"/>
              <a:t>Duration metrics</a:t>
            </a:r>
          </a:p>
          <a:p>
            <a:pPr lvl="1"/>
            <a:r>
              <a:rPr lang="en-US" dirty="0"/>
              <a:t>Energy integral, Arias intensity, cumulative absolute velocity</a:t>
            </a:r>
          </a:p>
          <a:p>
            <a:pPr lvl="1"/>
            <a:r>
              <a:rPr lang="en-US" dirty="0"/>
              <a:t>Significant durations (5-75%, 5-95%, 20-80%) for velocity and acceleration</a:t>
            </a:r>
          </a:p>
          <a:p>
            <a:r>
              <a:rPr lang="en-US" dirty="0"/>
              <a:t>Hazard curves for 869 sites</a:t>
            </a:r>
          </a:p>
          <a:p>
            <a:pPr lvl="1"/>
            <a:r>
              <a:rPr lang="en-US" dirty="0"/>
              <a:t>RotD100 at 2, 3, 4, 5, 7.5, 10 sec</a:t>
            </a:r>
          </a:p>
          <a:p>
            <a:pPr lvl="1"/>
            <a:r>
              <a:rPr lang="en-US" dirty="0"/>
              <a:t>RotD50 at 2, 3, 4, 5, 7.5, 10 sec</a:t>
            </a:r>
          </a:p>
          <a:p>
            <a:pPr lvl="1"/>
            <a:r>
              <a:rPr lang="en-US" dirty="0"/>
              <a:t>Geometric mean at 2, 3, 5, 10 sec</a:t>
            </a:r>
          </a:p>
          <a:p>
            <a:r>
              <a:rPr lang="en-US" dirty="0"/>
              <a:t>RotD50 hazard maps at 2, 3, 5, and 10 sec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8B59C-8977-4638-A0FF-AF730966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7798B-88CE-461C-BA4B-59B89EB0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16C1-5332-47FC-8FF3-3B3CBB30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100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D699-7D74-43B7-B47A-7F6CAC71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Notables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7966-8A51-4219-AE9C-C4E175F3D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Bay Area </a:t>
            </a:r>
            <a:r>
              <a:rPr lang="en-US" dirty="0" err="1"/>
              <a:t>CyberShake</a:t>
            </a:r>
            <a:r>
              <a:rPr lang="en-US" dirty="0"/>
              <a:t> calculation</a:t>
            </a:r>
          </a:p>
          <a:p>
            <a:r>
              <a:rPr lang="en-US" dirty="0"/>
              <a:t>First study with Ely-Jordan GTL applied</a:t>
            </a:r>
          </a:p>
          <a:p>
            <a:r>
              <a:rPr lang="en-US" dirty="0"/>
              <a:t>Largest study to 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05CFF-C81D-436B-B366-A8CC5A97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C2994-8E61-4406-B9F4-138B6E8A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FCE26-7E55-4A8F-9E8E-57F71EF5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226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23DB-2A7F-48A9-9AD8-EAEC0506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18.8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394A-06FE-4BDC-A946-2E1309D9C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1.0 Hz deterministic</a:t>
            </a:r>
          </a:p>
          <a:p>
            <a:pPr lvl="1"/>
            <a:r>
              <a:rPr lang="en-US" dirty="0"/>
              <a:t>100 m grid spacing</a:t>
            </a:r>
          </a:p>
          <a:p>
            <a:pPr lvl="1"/>
            <a:r>
              <a:rPr lang="en-US" dirty="0" err="1"/>
              <a:t>dt</a:t>
            </a:r>
            <a:r>
              <a:rPr lang="en-US" dirty="0"/>
              <a:t> = 0.005 sec</a:t>
            </a:r>
          </a:p>
          <a:p>
            <a:pPr lvl="1"/>
            <a:r>
              <a:rPr lang="en-US" dirty="0"/>
              <a:t>SGT </a:t>
            </a:r>
            <a:r>
              <a:rPr lang="en-US" dirty="0" err="1"/>
              <a:t>nt</a:t>
            </a:r>
            <a:r>
              <a:rPr lang="en-US" dirty="0"/>
              <a:t> = 40000 timesteps (200 sec)</a:t>
            </a:r>
          </a:p>
          <a:p>
            <a:pPr lvl="1"/>
            <a:r>
              <a:rPr lang="en-US" dirty="0"/>
              <a:t>Seismogram </a:t>
            </a:r>
            <a:r>
              <a:rPr lang="en-US" dirty="0" err="1"/>
              <a:t>nt</a:t>
            </a:r>
            <a:r>
              <a:rPr lang="en-US" dirty="0"/>
              <a:t> = 8000 timesteps (400 sec)</a:t>
            </a:r>
          </a:p>
          <a:p>
            <a:r>
              <a:rPr lang="en-US" dirty="0"/>
              <a:t>Source filtered at 2.0 Hz</a:t>
            </a:r>
          </a:p>
          <a:p>
            <a:r>
              <a:rPr lang="en-US" dirty="0"/>
              <a:t>UCERF 2 ERF</a:t>
            </a:r>
          </a:p>
          <a:p>
            <a:pPr lvl="1"/>
            <a:r>
              <a:rPr lang="en-US" dirty="0"/>
              <a:t>200 m rupture grid point spacing</a:t>
            </a:r>
          </a:p>
          <a:p>
            <a:r>
              <a:rPr lang="en-US" dirty="0"/>
              <a:t>Graves and </a:t>
            </a:r>
            <a:r>
              <a:rPr lang="en-US" dirty="0" err="1"/>
              <a:t>Pitarka</a:t>
            </a:r>
            <a:r>
              <a:rPr lang="en-US" dirty="0"/>
              <a:t> (2014) rupture variations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CA5FA-011F-4387-8FAE-FF797B42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58577-200D-4452-83C0-AB808DCE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60036-0299-4322-9380-1A211B46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0225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D20D-EEDD-4578-8D83-048861D3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to SGT Workflow Software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6FA64-1A0F-484A-BB08-D27CAA17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UCVMC 18.5.0</a:t>
            </a:r>
          </a:p>
          <a:p>
            <a:pPr lvl="1"/>
            <a:r>
              <a:rPr lang="en-US" dirty="0"/>
              <a:t>Wills 2015 Vs30 for use in Ely-Jordan GTL</a:t>
            </a:r>
          </a:p>
          <a:p>
            <a:r>
              <a:rPr lang="en-US" dirty="0" err="1"/>
              <a:t>NanCheck</a:t>
            </a:r>
            <a:endParaRPr lang="en-US" dirty="0"/>
          </a:p>
          <a:p>
            <a:pPr lvl="1"/>
            <a:r>
              <a:rPr lang="en-US" dirty="0"/>
              <a:t>Added check for correct SGT file size to address issue in Study 17.3 where an SGT file was truncated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D707-FE9A-4989-B189-89F185B4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E53D-DA24-40CF-8709-3019FD3A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49531-350F-4CCC-AA0B-4134B81D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365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6D6E-80E1-420D-8EC0-A17E766C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to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B3DE4-E6D1-4E7F-8E20-352FBE03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Monitord</a:t>
            </a:r>
            <a:r>
              <a:rPr lang="en-US" dirty="0"/>
              <a:t> events generated in real-time due to reduced number of jobs</a:t>
            </a:r>
          </a:p>
          <a:p>
            <a:r>
              <a:rPr lang="en-US" dirty="0"/>
              <a:t>Will plan only full workflows (on either Titan or Blue Waters) to avoid extra file transfers</a:t>
            </a:r>
          </a:p>
          <a:p>
            <a:r>
              <a:rPr lang="en-US" dirty="0"/>
              <a:t>Workflows running under Scott’s certificates, not tera3d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D5CEC-6B6D-4CD7-993C-CD50119B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7/30/2018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B2B0D-4830-4A85-9CD0-40788AA1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79AE-FA88-415D-976A-AD70997F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170683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DA6411-895A-4DF5-A580-370C32B8C9B0}">
  <ds:schemaRefs>
    <ds:schemaRef ds:uri="http://schemas.microsoft.com/office/2006/documentManagement/types"/>
    <ds:schemaRef ds:uri="http://purl.org/dc/dcmitype/"/>
    <ds:schemaRef ds:uri="http://purl.org/dc/elements/1.1/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1010</Words>
  <Application>Microsoft Office PowerPoint</Application>
  <PresentationFormat>Custom</PresentationFormat>
  <Paragraphs>187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Times</vt:lpstr>
      <vt:lpstr>Continental North America 16x9</vt:lpstr>
      <vt:lpstr>CyberShake Study 18.8 Technical Readiness Review</vt:lpstr>
      <vt:lpstr>Study 18.8 Scientific Goals</vt:lpstr>
      <vt:lpstr>Study 18.8 Technical Goals</vt:lpstr>
      <vt:lpstr>869 Proposed Study sites</vt:lpstr>
      <vt:lpstr>Study 18.8 Data Products</vt:lpstr>
      <vt:lpstr>Study 18.8 Notables</vt:lpstr>
      <vt:lpstr>Study 18.8 Parameters</vt:lpstr>
      <vt:lpstr>Changes to SGT Workflow Software Stack</vt:lpstr>
      <vt:lpstr>Changes to Workflows</vt:lpstr>
      <vt:lpstr>Distributed Processing</vt:lpstr>
      <vt:lpstr>Computational Requirements</vt:lpstr>
      <vt:lpstr>Computational Plan</vt:lpstr>
      <vt:lpstr>Storage Requirements</vt:lpstr>
      <vt:lpstr>Metrics Gathering</vt:lpstr>
      <vt:lpstr>Monitoring Tools</vt:lpstr>
      <vt:lpstr>Estimated Duration</vt:lpstr>
      <vt:lpstr>Risks</vt:lpstr>
      <vt:lpstr>Action Items</vt:lpstr>
      <vt:lpstr>Thanks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2018-07-30T20:47:56Z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