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08" r:id="rId5"/>
    <p:sldId id="312" r:id="rId6"/>
    <p:sldId id="313" r:id="rId7"/>
    <p:sldId id="314" r:id="rId8"/>
    <p:sldId id="316" r:id="rId9"/>
    <p:sldId id="317" r:id="rId10"/>
    <p:sldId id="318" r:id="rId11"/>
    <p:sldId id="315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D171E"/>
    <a:srgbClr val="9E1C1F"/>
    <a:srgbClr val="B5B79A"/>
    <a:srgbClr val="F4FF52"/>
    <a:srgbClr val="F9D691"/>
    <a:srgbClr val="FDFEDD"/>
    <a:srgbClr val="DDDDBE"/>
    <a:srgbClr val="AAB9C4"/>
    <a:srgbClr val="BBBB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3"/>
    <p:restoredTop sz="86383"/>
  </p:normalViewPr>
  <p:slideViewPr>
    <p:cSldViewPr>
      <p:cViewPr varScale="1">
        <p:scale>
          <a:sx n="113" d="100"/>
          <a:sy n="113" d="100"/>
        </p:scale>
        <p:origin x="-642" y="-10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11/10/2017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11/10/2017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l="-8000" r="-1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4" y="205626"/>
            <a:ext cx="1313688" cy="670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1217613" y="2133600"/>
            <a:ext cx="9753600" cy="1600201"/>
          </a:xfrm>
        </p:spPr>
        <p:txBody>
          <a:bodyPr>
            <a:normAutofit/>
          </a:bodyPr>
          <a:lstStyle>
            <a:lvl1pPr algn="ctr">
              <a:lnSpc>
                <a:spcPts val="5500"/>
              </a:lnSpc>
              <a:defRPr sz="4400" b="1" i="0" cap="none" baseline="0">
                <a:solidFill>
                  <a:srgbClr val="9D171E"/>
                </a:solidFill>
                <a:latin typeface="Times" charset="0"/>
                <a:ea typeface="Times" charset="0"/>
                <a:cs typeface="Times" charset="0"/>
              </a:defRPr>
            </a:lvl1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217613" y="4038600"/>
            <a:ext cx="9753599" cy="1143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9D171E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 userDrawn="1">
            <p:ph type="ftr" sz="quarter" idx="11"/>
          </p:nvPr>
        </p:nvSpPr>
        <p:spPr>
          <a:xfrm>
            <a:off x="7542212" y="6478741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Southern California Earthquake Center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1614245" y="7697337"/>
            <a:ext cx="18473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563052"/>
            <a:ext cx="12188825" cy="294948"/>
          </a:xfrm>
          <a:prstGeom prst="rect">
            <a:avLst/>
          </a:prstGeom>
          <a:solidFill>
            <a:srgbClr val="9D17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990600"/>
            <a:ext cx="11582404" cy="54102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A9BA-5035-D449-8FE0-B8C91CFFF0DB}" type="datetime1">
              <a:rPr lang="en-US" smtClean="0"/>
              <a:t>11/10/2017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Earthquake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12" y="990600"/>
            <a:ext cx="5638801" cy="5410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8" y="990600"/>
            <a:ext cx="5623137" cy="5410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563052"/>
            <a:ext cx="12188825" cy="294948"/>
          </a:xfrm>
          <a:prstGeom prst="rect">
            <a:avLst/>
          </a:prstGeom>
          <a:solidFill>
            <a:srgbClr val="9D17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2669-E835-224C-A4FB-E230BDF9E72D}" type="datetime1">
              <a:rPr lang="en-US" smtClean="0"/>
              <a:t>11/10/2017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Earthquake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563052"/>
            <a:ext cx="12188825" cy="294948"/>
          </a:xfrm>
          <a:prstGeom prst="rect">
            <a:avLst/>
          </a:prstGeom>
          <a:solidFill>
            <a:srgbClr val="9D17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3212" y="914400"/>
            <a:ext cx="5623562" cy="9144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1828800"/>
            <a:ext cx="5623562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62054" y="914400"/>
            <a:ext cx="5623562" cy="9144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1828800"/>
            <a:ext cx="5623562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FF26-A8E4-414A-8E66-6412DFAC93C0}" type="datetime1">
              <a:rPr lang="en-US" smtClean="0"/>
              <a:t>11/10/2017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Earthquake Center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563052"/>
            <a:ext cx="12188825" cy="294948"/>
          </a:xfrm>
          <a:prstGeom prst="rect">
            <a:avLst/>
          </a:prstGeom>
          <a:solidFill>
            <a:srgbClr val="9D17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F229-4F64-DF42-8714-B47E434B5860}" type="datetime1">
              <a:rPr lang="en-US" smtClean="0"/>
              <a:t>11/10/2017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Earthquake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63052"/>
            <a:ext cx="12188825" cy="294948"/>
          </a:xfrm>
          <a:prstGeom prst="rect">
            <a:avLst/>
          </a:prstGeom>
          <a:solidFill>
            <a:srgbClr val="9D17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0F0A-C9FE-4240-9713-B9651F67AA84}" type="datetime1">
              <a:rPr lang="en-US" smtClean="0"/>
              <a:t>11/10/2017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Earthquake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dpi="0" rotWithShape="1">
          <a:blip r:embed="rId2">
            <a:lum/>
          </a:blip>
          <a:srcRect/>
          <a:stretch>
            <a:fillRect l="-8000" r="-1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2084050"/>
            <a:ext cx="8942832" cy="1639824"/>
          </a:xfrm>
          <a:prstGeom prst="rect">
            <a:avLst/>
          </a:prstGeom>
        </p:spPr>
      </p:pic>
      <p:sp>
        <p:nvSpPr>
          <p:cNvPr id="29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7694612" y="6446520"/>
            <a:ext cx="4114800" cy="365125"/>
          </a:xfrm>
        </p:spPr>
        <p:txBody>
          <a:bodyPr/>
          <a:lstStyle>
            <a:lvl1pPr>
              <a:defRPr sz="1800" b="1" i="1"/>
            </a:lvl1pPr>
          </a:lstStyle>
          <a:p>
            <a:r>
              <a:rPr lang="en-US" dirty="0" err="1" smtClean="0"/>
              <a:t>www.SCEC.org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3212" y="274638"/>
            <a:ext cx="11582404" cy="639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212" y="990600"/>
            <a:ext cx="11582404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7012" y="6620974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8D8011A-9C5E-E94F-9F56-DB8DA800CF19}" type="datetime1">
              <a:rPr lang="en-US" smtClean="0"/>
              <a:pPr/>
              <a:t>11/10/2017</a:t>
            </a:fld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5013" y="6620974"/>
            <a:ext cx="1143000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36C87F6-986D-49E6-AF40-1B3A1EE8064D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4037013" y="652889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1">
                <a:solidFill>
                  <a:srgbClr val="FFFFFF"/>
                </a:solidFill>
                <a:latin typeface="Times" charset="0"/>
                <a:ea typeface="Times" charset="0"/>
                <a:cs typeface="Times" charset="0"/>
              </a:defRPr>
            </a:lvl1pPr>
          </a:lstStyle>
          <a:p>
            <a:r>
              <a:rPr lang="en-US" dirty="0" smtClean="0"/>
              <a:t>Southern California Earthquake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60" r:id="rId7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1" kern="1200" cap="none" baseline="0">
          <a:solidFill>
            <a:srgbClr val="9D171E"/>
          </a:solidFill>
          <a:latin typeface="Times" charset="0"/>
          <a:ea typeface="Times" charset="0"/>
          <a:cs typeface="Times" charset="0"/>
        </a:defRPr>
      </a:lvl1pPr>
    </p:titleStyle>
    <p:bodyStyle>
      <a:lvl1pPr marL="233363" indent="-225425" algn="l" defTabSz="914400" rtl="0" eaLnBrk="1" latinLnBrk="0" hangingPunct="1">
        <a:lnSpc>
          <a:spcPct val="100000"/>
        </a:lnSpc>
        <a:spcBef>
          <a:spcPts val="1800"/>
        </a:spcBef>
        <a:buClr>
          <a:schemeClr val="tx1"/>
        </a:buClr>
        <a:buSzPct val="90000"/>
        <a:buFont typeface="Arial" pitchFamily="34" charset="0"/>
        <a:buChar char="•"/>
        <a:tabLst/>
        <a:defRPr sz="2800" kern="1200">
          <a:solidFill>
            <a:sysClr val="windowText" lastClr="000000"/>
          </a:solidFill>
          <a:latin typeface="Arial" charset="0"/>
          <a:ea typeface="Arial" charset="0"/>
          <a:cs typeface="Arial" charset="0"/>
        </a:defRPr>
      </a:lvl1pPr>
      <a:lvl2pPr marL="403225" indent="-169863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80000"/>
        <a:buFont typeface="Arial" charset="0"/>
        <a:buChar char="•"/>
        <a:tabLst/>
        <a:defRPr sz="2400" kern="1200">
          <a:solidFill>
            <a:sysClr val="windowText" lastClr="000000"/>
          </a:solidFill>
          <a:latin typeface="Arial" charset="0"/>
          <a:ea typeface="Arial" charset="0"/>
          <a:cs typeface="Arial" charset="0"/>
        </a:defRPr>
      </a:lvl2pPr>
      <a:lvl3pPr marL="687388" indent="-185738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tabLst/>
        <a:defRPr sz="2000" kern="1200">
          <a:solidFill>
            <a:sysClr val="windowText" lastClr="000000"/>
          </a:solidFill>
          <a:latin typeface="Arial" charset="0"/>
          <a:ea typeface="Arial" charset="0"/>
          <a:cs typeface="Arial" charset="0"/>
        </a:defRPr>
      </a:lvl3pPr>
      <a:lvl4pPr marL="920750" indent="-1905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tabLst/>
        <a:defRPr sz="1800" kern="1200">
          <a:solidFill>
            <a:sysClr val="windowText" lastClr="000000"/>
          </a:solidFill>
          <a:latin typeface="Arial" charset="0"/>
          <a:ea typeface="Arial" charset="0"/>
          <a:cs typeface="Arial" charset="0"/>
        </a:defRPr>
      </a:lvl4pPr>
      <a:lvl5pPr marL="1147763" indent="-188913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tabLst/>
        <a:defRPr sz="1800" kern="1200">
          <a:solidFill>
            <a:sysClr val="windowText" lastClr="000000"/>
          </a:solidFill>
          <a:latin typeface="Arial" charset="0"/>
          <a:ea typeface="Arial" charset="0"/>
          <a:cs typeface="Arial" charset="0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p.edu/read/5789/chapter/1" TargetMode="External"/><Relationship Id="rId2" Type="http://schemas.openxmlformats.org/officeDocument/2006/relationships/hyperlink" Target="http://www.talentinnovation.org/publication.cfm?publication=14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1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benefits of mentoring:</a:t>
            </a:r>
            <a:br>
              <a:rPr lang="en-US" dirty="0" smtClean="0"/>
            </a:br>
            <a:r>
              <a:rPr lang="en-US" dirty="0" smtClean="0"/>
              <a:t>why and how to set up a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Scott Callaghan</a:t>
            </a:r>
          </a:p>
          <a:p>
            <a:r>
              <a:rPr lang="en-US" dirty="0" smtClean="0"/>
              <a:t>scottcal@usc.edu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Earthquake Center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612" y="5638800"/>
            <a:ext cx="9753599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90000"/>
              <a:buFont typeface="Arial" pitchFamily="34" charset="0"/>
              <a:buNone/>
              <a:tabLst/>
              <a:defRPr sz="2400" kern="1200" baseline="0">
                <a:solidFill>
                  <a:srgbClr val="9D171E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charset="0"/>
              <a:buNone/>
              <a:tabLst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tabLst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tabLst/>
              <a:defRPr sz="1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tabLst/>
              <a:defRPr sz="1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/>
              <a:t>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Annual WHPC Workshop</a:t>
            </a:r>
          </a:p>
          <a:p>
            <a:pPr algn="l"/>
            <a:r>
              <a:rPr lang="en-US" sz="2000" dirty="0" smtClean="0"/>
              <a:t>November 12,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683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mentor?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Successful mentoring is associated with more positive outcomes…</a:t>
            </a:r>
          </a:p>
          <a:p>
            <a:r>
              <a:rPr lang="en-US" dirty="0" smtClean="0"/>
              <a:t>…for mentees</a:t>
            </a:r>
          </a:p>
          <a:p>
            <a:pPr lvl="1"/>
            <a:r>
              <a:rPr lang="en-US" dirty="0" smtClean="0"/>
              <a:t>Individuals are more likely to succeed if they see people like them in successful positions</a:t>
            </a:r>
          </a:p>
          <a:p>
            <a:pPr lvl="1"/>
            <a:r>
              <a:rPr lang="en-US" dirty="0" smtClean="0"/>
              <a:t>From the Athena Factor 2.0 report (“Accelerating Female Talent in Science, Engineering &amp; Technology”), women with sponsors are</a:t>
            </a:r>
          </a:p>
          <a:p>
            <a:pPr lvl="2"/>
            <a:r>
              <a:rPr lang="en-US" dirty="0" smtClean="0"/>
              <a:t>200% more likely to have their ideas implemented</a:t>
            </a:r>
          </a:p>
          <a:p>
            <a:pPr lvl="2"/>
            <a:r>
              <a:rPr lang="en-US" dirty="0" smtClean="0"/>
              <a:t>22% more likely to be satisfied with their rate of promotion</a:t>
            </a:r>
          </a:p>
          <a:p>
            <a:r>
              <a:rPr lang="en-US" dirty="0" smtClean="0"/>
              <a:t>…for mentors</a:t>
            </a:r>
          </a:p>
          <a:p>
            <a:pPr lvl="1"/>
            <a:r>
              <a:rPr lang="en-US" dirty="0" smtClean="0"/>
              <a:t>Develop professional networks</a:t>
            </a:r>
          </a:p>
          <a:p>
            <a:pPr lvl="1"/>
            <a:r>
              <a:rPr lang="en-US" dirty="0" smtClean="0"/>
              <a:t>Reflect upon your own practices</a:t>
            </a:r>
          </a:p>
          <a:p>
            <a:r>
              <a:rPr lang="en-US" dirty="0" smtClean="0"/>
              <a:t>…for organizations</a:t>
            </a:r>
          </a:p>
          <a:p>
            <a:pPr lvl="1"/>
            <a:r>
              <a:rPr lang="en-US" dirty="0" smtClean="0"/>
              <a:t>Increase retention and buy-in</a:t>
            </a:r>
          </a:p>
          <a:p>
            <a:pPr lvl="1"/>
            <a:r>
              <a:rPr lang="en-US" dirty="0" smtClean="0"/>
              <a:t>Improve communication between employees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A9BA-5035-D449-8FE0-B8C91CFFF0DB}" type="datetime1">
              <a:rPr lang="en-US" smtClean="0"/>
              <a:t>11/10/2017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Earthquake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584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Mentoring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Structured/unstructured</a:t>
            </a:r>
          </a:p>
          <a:p>
            <a:r>
              <a:rPr lang="en-US" dirty="0" smtClean="0"/>
              <a:t>Mentoring duration: days/weeks/months/years</a:t>
            </a:r>
          </a:p>
          <a:p>
            <a:r>
              <a:rPr lang="en-US" dirty="0" smtClean="0"/>
              <a:t>Externally- or self-assigned matches</a:t>
            </a:r>
          </a:p>
          <a:p>
            <a:r>
              <a:rPr lang="en-US" dirty="0" smtClean="0"/>
              <a:t>Ratio of mentees to mentors</a:t>
            </a:r>
          </a:p>
          <a:p>
            <a:r>
              <a:rPr lang="en-US" dirty="0" smtClean="0"/>
              <a:t>Senior, near-peer, peer</a:t>
            </a:r>
          </a:p>
          <a:p>
            <a:r>
              <a:rPr lang="en-US" dirty="0" smtClean="0"/>
              <a:t>Sharing my perspective:</a:t>
            </a:r>
          </a:p>
          <a:p>
            <a:pPr lvl="1"/>
            <a:r>
              <a:rPr lang="en-US" dirty="0" smtClean="0"/>
              <a:t>International HPC Summer School (IHPCSS) – chair of mentoring committee</a:t>
            </a:r>
          </a:p>
          <a:p>
            <a:pPr lvl="2"/>
            <a:r>
              <a:rPr lang="en-US" dirty="0" smtClean="0"/>
              <a:t>Structured: specific mentoring events</a:t>
            </a:r>
          </a:p>
          <a:p>
            <a:pPr lvl="2"/>
            <a:r>
              <a:rPr lang="en-US" dirty="0" smtClean="0"/>
              <a:t>Duration: 6 days, though hopefully mentoring begins before and continues after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xternally-assigned matches: based on list of characteristics of importance</a:t>
            </a:r>
          </a:p>
          <a:p>
            <a:pPr lvl="2"/>
            <a:r>
              <a:rPr lang="en-US" dirty="0" smtClean="0"/>
              <a:t>3-4 mentees per mentor, senior or near-peer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A9BA-5035-D449-8FE0-B8C91CFFF0DB}" type="datetime1">
              <a:rPr lang="en-US" smtClean="0"/>
              <a:t>11/10/2017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Earthquake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smtClean="0"/>
              <a:pPr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197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Matching Mentors and Mentees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Vital that mentees have a mentor they respect and trust</a:t>
            </a:r>
          </a:p>
          <a:p>
            <a:r>
              <a:rPr lang="en-US" dirty="0"/>
              <a:t>External </a:t>
            </a:r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Mentors and mentees are assigned by someone external</a:t>
            </a:r>
          </a:p>
          <a:p>
            <a:pPr lvl="1"/>
            <a:r>
              <a:rPr lang="en-US" dirty="0" smtClean="0"/>
              <a:t>For IHPCSS, mentors and mentees take survey and are matched on agreement:</a:t>
            </a:r>
          </a:p>
          <a:p>
            <a:pPr lvl="2"/>
            <a:r>
              <a:rPr lang="en-US" dirty="0" smtClean="0"/>
              <a:t>Science topics: (‘biology’, ‘physics’)</a:t>
            </a:r>
          </a:p>
          <a:p>
            <a:pPr lvl="2"/>
            <a:r>
              <a:rPr lang="en-US" dirty="0" smtClean="0"/>
              <a:t>Technical topics: (‘HPC software engineering’, ‘Parallel I/O’)</a:t>
            </a:r>
          </a:p>
          <a:p>
            <a:pPr lvl="2"/>
            <a:r>
              <a:rPr lang="en-US" dirty="0" smtClean="0"/>
              <a:t>Work/life topics: (‘Maintaining a healthy work/life balance’, ‘Finding a non-academic job’)</a:t>
            </a:r>
          </a:p>
          <a:p>
            <a:r>
              <a:rPr lang="en-US" dirty="0" smtClean="0"/>
              <a:t>Self-selection</a:t>
            </a:r>
          </a:p>
          <a:p>
            <a:pPr lvl="1"/>
            <a:r>
              <a:rPr lang="en-US" dirty="0" smtClean="0"/>
              <a:t>Good for mentor relationships which can take time to develop</a:t>
            </a:r>
          </a:p>
          <a:p>
            <a:pPr lvl="1"/>
            <a:r>
              <a:rPr lang="en-US" dirty="0" smtClean="0"/>
              <a:t>Consider what happens if many mentees choose few mentors (or vice versa)</a:t>
            </a:r>
            <a:endParaRPr lang="en-US" dirty="0"/>
          </a:p>
          <a:p>
            <a:r>
              <a:rPr lang="en-US" dirty="0" smtClean="0"/>
              <a:t>Provide clear guilt-free mechanism for requesting new pairing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A9BA-5035-D449-8FE0-B8C91CFFF0DB}" type="datetime1">
              <a:rPr lang="en-US" smtClean="0"/>
              <a:t>11/10/2017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Earthquake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smtClean="0"/>
              <a:pPr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082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Mentoring is new to many individuals</a:t>
            </a:r>
          </a:p>
          <a:p>
            <a:r>
              <a:rPr lang="en-US" dirty="0" smtClean="0"/>
              <a:t>Providing guidelines helps give confidence and set </a:t>
            </a:r>
            <a:r>
              <a:rPr lang="en-US" dirty="0" smtClean="0"/>
              <a:t>tone</a:t>
            </a:r>
          </a:p>
          <a:p>
            <a:pPr lvl="1"/>
            <a:r>
              <a:rPr lang="en-US" dirty="0" smtClean="0"/>
              <a:t>Be </a:t>
            </a:r>
            <a:r>
              <a:rPr lang="en-US" dirty="0" smtClean="0"/>
              <a:t>clear about the purpose of </a:t>
            </a:r>
            <a:r>
              <a:rPr lang="en-US" dirty="0" smtClean="0"/>
              <a:t>mentoring – not </a:t>
            </a:r>
            <a:r>
              <a:rPr lang="en-US" dirty="0" smtClean="0"/>
              <a:t>just technical</a:t>
            </a:r>
          </a:p>
          <a:p>
            <a:pPr lvl="1"/>
            <a:r>
              <a:rPr lang="en-US" dirty="0" smtClean="0"/>
              <a:t>Explain responsibilities on both sides</a:t>
            </a:r>
          </a:p>
          <a:p>
            <a:pPr lvl="1"/>
            <a:r>
              <a:rPr lang="en-US" dirty="0" smtClean="0"/>
              <a:t>Provide things to do and things to avoid</a:t>
            </a:r>
          </a:p>
          <a:p>
            <a:r>
              <a:rPr lang="en-US" dirty="0" smtClean="0"/>
              <a:t>Provide resources and assistance</a:t>
            </a:r>
          </a:p>
          <a:p>
            <a:pPr lvl="1"/>
            <a:r>
              <a:rPr lang="en-US" dirty="0" smtClean="0"/>
              <a:t>Mentees (and mentors) may not know what to talk about</a:t>
            </a:r>
          </a:p>
          <a:p>
            <a:pPr lvl="1"/>
            <a:r>
              <a:rPr lang="en-US" dirty="0" smtClean="0"/>
              <a:t>Mentors may be worried they won’t have all the answers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A9BA-5035-D449-8FE0-B8C91CFFF0DB}" type="datetime1">
              <a:rPr lang="en-US" smtClean="0"/>
              <a:t>11/10/2017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Earthquake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smtClean="0"/>
              <a:pPr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7572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</a:t>
            </a:r>
          </a:p>
          <a:p>
            <a:pPr lvl="1"/>
            <a:r>
              <a:rPr lang="en-US" dirty="0" smtClean="0"/>
              <a:t>Reception/mixer</a:t>
            </a:r>
          </a:p>
          <a:p>
            <a:pPr lvl="1"/>
            <a:r>
              <a:rPr lang="en-US" dirty="0" smtClean="0"/>
              <a:t>Speed dating</a:t>
            </a:r>
          </a:p>
          <a:p>
            <a:pPr lvl="1"/>
            <a:r>
              <a:rPr lang="en-US" dirty="0" smtClean="0"/>
              <a:t>One-on-one</a:t>
            </a:r>
          </a:p>
          <a:p>
            <a:pPr lvl="1"/>
            <a:r>
              <a:rPr lang="en-US" dirty="0" smtClean="0"/>
              <a:t>Group meetings</a:t>
            </a:r>
          </a:p>
          <a:p>
            <a:pPr lvl="1"/>
            <a:r>
              <a:rPr lang="en-US" dirty="0" smtClean="0"/>
              <a:t>Topic-based</a:t>
            </a:r>
          </a:p>
          <a:p>
            <a:r>
              <a:rPr lang="en-US" dirty="0" smtClean="0"/>
              <a:t>Unstructured</a:t>
            </a:r>
          </a:p>
          <a:p>
            <a:pPr lvl="1"/>
            <a:r>
              <a:rPr lang="en-US" dirty="0" smtClean="0"/>
              <a:t>Provide an assignment or excuse to meet, especially initially</a:t>
            </a:r>
          </a:p>
          <a:p>
            <a:r>
              <a:rPr lang="en-US" dirty="0" smtClean="0"/>
              <a:t>Ideally, over time less hand-holding is required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A9BA-5035-D449-8FE0-B8C91CFFF0DB}" type="datetime1">
              <a:rPr lang="en-US" smtClean="0"/>
              <a:t>11/10/2017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Earthquake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smtClean="0"/>
              <a:pPr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69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your participants for feedback</a:t>
            </a:r>
          </a:p>
          <a:p>
            <a:pPr lvl="1"/>
            <a:r>
              <a:rPr lang="en-US" dirty="0" smtClean="0"/>
              <a:t>IHPCSS: “I </a:t>
            </a:r>
            <a:r>
              <a:rPr lang="en-US" dirty="0"/>
              <a:t>am satisfied with </a:t>
            </a:r>
            <a:r>
              <a:rPr lang="en-US" dirty="0" smtClean="0"/>
              <a:t>the student/mentor </a:t>
            </a:r>
            <a:r>
              <a:rPr lang="en-US" dirty="0"/>
              <a:t>matching process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2013: 3.02/5 (randomly assigned)</a:t>
            </a:r>
          </a:p>
          <a:p>
            <a:pPr lvl="2"/>
            <a:r>
              <a:rPr lang="en-US" dirty="0" smtClean="0"/>
              <a:t>2014: 3.77/5 (added </a:t>
            </a:r>
            <a:r>
              <a:rPr lang="en-US" dirty="0"/>
              <a:t>science/technology categories, assigned by </a:t>
            </a:r>
            <a:r>
              <a:rPr lang="en-US" dirty="0" smtClean="0"/>
              <a:t>hand)</a:t>
            </a:r>
          </a:p>
          <a:p>
            <a:pPr lvl="2"/>
            <a:r>
              <a:rPr lang="en-US" dirty="0" smtClean="0"/>
              <a:t>2015: 4.18/5 (added work/life categories, used a script to help with the assignments)</a:t>
            </a:r>
          </a:p>
          <a:p>
            <a:pPr lvl="1"/>
            <a:r>
              <a:rPr lang="en-US" dirty="0" smtClean="0"/>
              <a:t>“I plan on keeping in contact with my mentor after the summer school”</a:t>
            </a:r>
            <a:endParaRPr lang="en-US" dirty="0"/>
          </a:p>
          <a:p>
            <a:pPr lvl="2"/>
            <a:r>
              <a:rPr lang="en-US" dirty="0" smtClean="0"/>
              <a:t>3.05 in 2013 to 4.05 in 2017</a:t>
            </a:r>
          </a:p>
          <a:p>
            <a:r>
              <a:rPr lang="en-US" dirty="0" smtClean="0"/>
              <a:t>Provide opportunities for mentees to talk to other mentors</a:t>
            </a:r>
          </a:p>
          <a:p>
            <a:r>
              <a:rPr lang="en-US" dirty="0" smtClean="0"/>
              <a:t>Change things up periodically!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A9BA-5035-D449-8FE0-B8C91CFFF0DB}" type="datetime1">
              <a:rPr lang="en-US" smtClean="0"/>
              <a:t>11/10/2017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Earthquake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smtClean="0"/>
              <a:pPr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011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2" y="990600"/>
            <a:ext cx="117348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Stats from:</a:t>
            </a:r>
          </a:p>
          <a:p>
            <a:pPr lvl="1"/>
            <a:r>
              <a:rPr lang="en-US" sz="2000" dirty="0"/>
              <a:t>Hewlett, S.A., </a:t>
            </a:r>
            <a:r>
              <a:rPr lang="en-US" sz="2000" dirty="0" err="1"/>
              <a:t>Sherbin</a:t>
            </a:r>
            <a:r>
              <a:rPr lang="en-US" sz="2000" dirty="0"/>
              <a:t>, L., with </a:t>
            </a:r>
            <a:r>
              <a:rPr lang="en-US" sz="2000" dirty="0" err="1"/>
              <a:t>Dieudonné</a:t>
            </a:r>
            <a:r>
              <a:rPr lang="en-US" sz="2000" dirty="0"/>
              <a:t>, F., </a:t>
            </a:r>
            <a:r>
              <a:rPr lang="en-US" sz="2000" dirty="0" err="1"/>
              <a:t>Fargnoli</a:t>
            </a:r>
            <a:r>
              <a:rPr lang="en-US" sz="2000" dirty="0"/>
              <a:t>, C., &amp; </a:t>
            </a:r>
            <a:r>
              <a:rPr lang="en-US" sz="2000" dirty="0" err="1"/>
              <a:t>Fredman</a:t>
            </a:r>
            <a:r>
              <a:rPr lang="en-US" sz="2000" dirty="0"/>
              <a:t>, C. (2014). </a:t>
            </a:r>
            <a:r>
              <a:rPr lang="en-US" sz="2000" i="1" dirty="0"/>
              <a:t>Athena Factor 2.0: Accelerating female talent in science, engineering, &amp; technology. </a:t>
            </a:r>
            <a:r>
              <a:rPr lang="en-US" sz="2000" dirty="0"/>
              <a:t>New York: Center for Talent </a:t>
            </a:r>
            <a:r>
              <a:rPr lang="en-US" sz="2000" dirty="0" smtClean="0"/>
              <a:t>Innovation</a:t>
            </a:r>
            <a:r>
              <a:rPr lang="en-US" sz="2000" dirty="0"/>
              <a:t>. Retrieved </a:t>
            </a:r>
            <a:r>
              <a:rPr lang="en-US" sz="2000" dirty="0" smtClean="0"/>
              <a:t>from: </a:t>
            </a:r>
            <a:r>
              <a:rPr lang="en-US" sz="2000" b="1" dirty="0" smtClean="0">
                <a:hlinkClick r:id="rId2"/>
              </a:rPr>
              <a:t>http</a:t>
            </a:r>
            <a:r>
              <a:rPr lang="en-US" sz="2000" b="1" dirty="0">
                <a:hlinkClick r:id="rId2"/>
              </a:rPr>
              <a:t>://</a:t>
            </a:r>
            <a:r>
              <a:rPr lang="en-US" sz="2000" b="1" dirty="0" smtClean="0">
                <a:hlinkClick r:id="rId2"/>
              </a:rPr>
              <a:t>www.talentinnovation.org/publication.cfm?publication=1420</a:t>
            </a:r>
            <a:endParaRPr lang="en-US" sz="2400" dirty="0" smtClean="0"/>
          </a:p>
          <a:p>
            <a:r>
              <a:rPr lang="en-US" sz="2400" dirty="0" smtClean="0"/>
              <a:t>For establishing expectations</a:t>
            </a:r>
          </a:p>
          <a:p>
            <a:pPr lvl="1"/>
            <a:r>
              <a:rPr lang="en-US" sz="2000" dirty="0" smtClean="0"/>
              <a:t>Advisor, Teacher, Role Model, Friend: On Being a Mentor to Students in Science and Engineering (1997), National Academy of Sciences.  </a:t>
            </a:r>
            <a:r>
              <a:rPr lang="en-US" sz="2000" dirty="0"/>
              <a:t>Retrieved from: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www.nap.edu/read/5789/chapter/1</a:t>
            </a:r>
            <a:endParaRPr lang="en-US" sz="2000" dirty="0" smtClean="0"/>
          </a:p>
          <a:p>
            <a:pPr marL="233362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A9BA-5035-D449-8FE0-B8C91CFFF0DB}" type="datetime1">
              <a:rPr lang="en-US" smtClean="0"/>
              <a:t>11/10/2017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Southern California Earthquake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smtClean="0"/>
              <a:pPr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613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North America 16x9">
  <a:themeElements>
    <a:clrScheme name="Custom 8">
      <a:dk1>
        <a:srgbClr val="000000"/>
      </a:dk1>
      <a:lt1>
        <a:srgbClr val="990000"/>
      </a:lt1>
      <a:dk2>
        <a:srgbClr val="DDDDBE"/>
      </a:dk2>
      <a:lt2>
        <a:srgbClr val="AAB9C3"/>
      </a:lt2>
      <a:accent1>
        <a:srgbClr val="561643"/>
      </a:accent1>
      <a:accent2>
        <a:srgbClr val="2076FF"/>
      </a:accent2>
      <a:accent3>
        <a:srgbClr val="8EA604"/>
      </a:accent3>
      <a:accent4>
        <a:srgbClr val="F4B841"/>
      </a:accent4>
      <a:accent5>
        <a:srgbClr val="D17422"/>
      </a:accent5>
      <a:accent6>
        <a:srgbClr val="F75C03"/>
      </a:accent6>
      <a:hlink>
        <a:srgbClr val="2075FF"/>
      </a:hlink>
      <a:folHlink>
        <a:srgbClr val="AAB9C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WorldMapSeries-NorthAmerica_Tan" id="{8CFAC0C2-7596-8141-AC09-7B1BE1AF27ED}" vid="{D2FAE4A1-1E70-C04D-8AB3-03C38252D52D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1380830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template - appropriate for students, teachers, or businesses -  features a title slide with a map of the North American continent in a gray-on-gray color scheme. It's one of a related series of templates, each featuring a different continent.  This template is compatible with PowerPoint 2013 and later, and offers a variety of slide layouts including title slides, bulleted lists, photo with captions, a sample chart, and blank slide, all in a widescreen (16X9) format.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2011-12-19T18:35:00+00:00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TP102804878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725058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EDA4BDDA-73A5-4604-9F26-B2277CE31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6EE188-8C78-4767-B50A-130BE28738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DA6411-895A-4DF5-A580-370C32B8C9B0}">
  <ds:schemaRefs>
    <ds:schemaRef ds:uri="4873beb7-5857-4685-be1f-d57550cc96cc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619</Words>
  <Application>Microsoft Office PowerPoint</Application>
  <PresentationFormat>Custom</PresentationFormat>
  <Paragraphs>99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Continental North America 16x9</vt:lpstr>
      <vt:lpstr>The benefits of mentoring: why and how to set up a program</vt:lpstr>
      <vt:lpstr>Why mentor?</vt:lpstr>
      <vt:lpstr>Types of Mentoring Programs</vt:lpstr>
      <vt:lpstr>Matching Mentors and Mentees</vt:lpstr>
      <vt:lpstr>Setting Expectations</vt:lpstr>
      <vt:lpstr>Encouraging Communication</vt:lpstr>
      <vt:lpstr>Closing Thoughts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2017-06-20T22:47:00Z</cp:lastPrinted>
  <dcterms:created xsi:type="dcterms:W3CDTF">2017-06-20T22:12:15Z</dcterms:created>
  <dcterms:modified xsi:type="dcterms:W3CDTF">2017-11-10T21:42:26Z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