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6"/>
  </p:notesMasterIdLst>
  <p:sldIdLst>
    <p:sldId id="258" r:id="rId2"/>
    <p:sldId id="267" r:id="rId3"/>
    <p:sldId id="405" r:id="rId4"/>
    <p:sldId id="406" r:id="rId5"/>
    <p:sldId id="407" r:id="rId6"/>
    <p:sldId id="408" r:id="rId7"/>
    <p:sldId id="414" r:id="rId8"/>
    <p:sldId id="409" r:id="rId9"/>
    <p:sldId id="410" r:id="rId10"/>
    <p:sldId id="411" r:id="rId11"/>
    <p:sldId id="415" r:id="rId12"/>
    <p:sldId id="412" r:id="rId13"/>
    <p:sldId id="413" r:id="rId14"/>
    <p:sldId id="40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Callaghan" initials="SC" lastIdx="1" clrIdx="0">
    <p:extLst>
      <p:ext uri="{19B8F6BF-5375-455C-9EA6-DF929625EA0E}">
        <p15:presenceInfo xmlns:p15="http://schemas.microsoft.com/office/powerpoint/2012/main" userId="Scott Callag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f02084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f02084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18225"/>
            <a:ext cx="9144000" cy="44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31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828" y="45204"/>
            <a:ext cx="61377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775903" y="286675"/>
            <a:ext cx="2620500" cy="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1000" b="1" i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4944000"/>
            <a:ext cx="9144000" cy="19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0"/>
            <a:ext cx="9144000" cy="8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57475" y="164488"/>
            <a:ext cx="70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041400"/>
            <a:ext cx="85206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688" y="175573"/>
            <a:ext cx="527940" cy="5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subTitle" idx="2"/>
          </p:nvPr>
        </p:nvSpPr>
        <p:spPr>
          <a:xfrm>
            <a:off x="114569" y="4944000"/>
            <a:ext cx="30789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0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453538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Advances in CyberShake</a:t>
            </a:r>
            <a:br>
              <a:rPr lang="en-US" dirty="0"/>
            </a:br>
            <a:r>
              <a:rPr lang="en-US" dirty="0"/>
              <a:t>Physics-Based Probabilistic Seismic Hazard Analysis</a:t>
            </a:r>
            <a:endParaRPr dirty="0"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"/>
          </p:nvPr>
        </p:nvSpPr>
        <p:spPr>
          <a:xfrm>
            <a:off x="914600" y="2834124"/>
            <a:ext cx="7316700" cy="12151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b="1" dirty="0"/>
              <a:t>Scott Callaghan (SCEC), </a:t>
            </a:r>
            <a:r>
              <a:rPr lang="en" sz="1600" dirty="0"/>
              <a:t>Phil Maechling, Fabio Silva, Christine Goulet, Kevin Milner, Mei-Hui Su, Xiaofeng Meng, Camilo Pinilla-Ramos, Kim Olsen, Rob Graves, Norm Abrahamson, Albert Kottke, Karan Vahi, Ewa Deelman, Tom Jordan, Yehuda Ben-Zion</a:t>
            </a:r>
            <a:endParaRPr sz="1600" dirty="0"/>
          </a:p>
        </p:txBody>
      </p:sp>
      <p:pic>
        <p:nvPicPr>
          <p:cNvPr id="208" name="Google Shape;2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658" y="245898"/>
            <a:ext cx="568127" cy="2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121" y="208999"/>
            <a:ext cx="358129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7666" y="221894"/>
            <a:ext cx="772736" cy="27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5518" y="209000"/>
            <a:ext cx="772731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7">
            <a:alphaModFix/>
          </a:blip>
          <a:srcRect r="11237"/>
          <a:stretch/>
        </p:blipFill>
        <p:spPr>
          <a:xfrm>
            <a:off x="8196066" y="221890"/>
            <a:ext cx="243144" cy="27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1349" y="245906"/>
            <a:ext cx="900655" cy="22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0703" y="241139"/>
            <a:ext cx="772739" cy="2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0">
            <a:alphaModFix/>
          </a:blip>
          <a:srcRect l="33748"/>
          <a:stretch/>
        </p:blipFill>
        <p:spPr>
          <a:xfrm>
            <a:off x="8527026" y="276345"/>
            <a:ext cx="358125" cy="16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subTitle" idx="2"/>
          </p:nvPr>
        </p:nvSpPr>
        <p:spPr>
          <a:xfrm>
            <a:off x="914600" y="4049288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December 9, 2024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AGU24: S21B – Probabilistic Seismic Hazard Analysis: Advances and Applications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scottcal@usc.edu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8BA61F-06BC-4699-BAD8-BF144201DE7A}"/>
              </a:ext>
            </a:extLst>
          </p:cNvPr>
          <p:cNvSpPr/>
          <p:nvPr/>
        </p:nvSpPr>
        <p:spPr>
          <a:xfrm>
            <a:off x="2715298" y="942109"/>
            <a:ext cx="6305852" cy="3847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4C47E-B377-4465-8EC5-EB57B88FC45F}"/>
              </a:ext>
            </a:extLst>
          </p:cNvPr>
          <p:cNvSpPr/>
          <p:nvPr/>
        </p:nvSpPr>
        <p:spPr>
          <a:xfrm>
            <a:off x="214746" y="942109"/>
            <a:ext cx="2140528" cy="3847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26AA5-374C-42BB-8AFF-C8D0997E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Aggregate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9CB58-27B0-49A7-A752-14C687335D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4196C5-D27F-4B77-8ED5-D1F89D2C158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10F7FCF2-5774-49C2-AF84-C1293443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" y="1015423"/>
            <a:ext cx="1975262" cy="3456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0F1E9-4C05-443E-A228-501DE03E4254}"/>
              </a:ext>
            </a:extLst>
          </p:cNvPr>
          <p:cNvSpPr txBox="1"/>
          <p:nvPr/>
        </p:nvSpPr>
        <p:spPr>
          <a:xfrm>
            <a:off x="446102" y="4481439"/>
            <a:ext cx="174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Z-score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4548C9-6C45-4748-BFD8-E93588448E35}"/>
              </a:ext>
            </a:extLst>
          </p:cNvPr>
          <p:cNvSpPr txBox="1"/>
          <p:nvPr/>
        </p:nvSpPr>
        <p:spPr>
          <a:xfrm>
            <a:off x="3426456" y="977377"/>
            <a:ext cx="69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20C25-8F86-4317-9B4F-A1613A8BA777}"/>
              </a:ext>
            </a:extLst>
          </p:cNvPr>
          <p:cNvSpPr txBox="1"/>
          <p:nvPr/>
        </p:nvSpPr>
        <p:spPr>
          <a:xfrm>
            <a:off x="5450059" y="977377"/>
            <a:ext cx="69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 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BCDA4-CA88-4E38-BD6C-1F680D07559D}"/>
              </a:ext>
            </a:extLst>
          </p:cNvPr>
          <p:cNvSpPr txBox="1"/>
          <p:nvPr/>
        </p:nvSpPr>
        <p:spPr>
          <a:xfrm>
            <a:off x="7515289" y="977377"/>
            <a:ext cx="855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D3CD5-807C-4F0D-A5ED-6DDB6FEE1554}"/>
              </a:ext>
            </a:extLst>
          </p:cNvPr>
          <p:cNvSpPr txBox="1"/>
          <p:nvPr/>
        </p:nvSpPr>
        <p:spPr>
          <a:xfrm>
            <a:off x="2845720" y="4191000"/>
            <a:ext cx="602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distance and magnitude scaling between CyberShake-derived GMM and other GMMs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B01286A-40F4-401B-B56A-F025705C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85" y="1345537"/>
            <a:ext cx="1867094" cy="2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8D2DF51-E719-4F87-8337-668F82DA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77" y="1337756"/>
            <a:ext cx="1867094" cy="2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0C8680F-112B-4386-AB96-8CDAE5E2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69" y="1329976"/>
            <a:ext cx="1867094" cy="280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7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person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32F276FB-9E5A-4155-B12C-4EE00AEA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66" y="3458867"/>
            <a:ext cx="4436433" cy="1478811"/>
          </a:xfrm>
          <a:prstGeom prst="rect">
            <a:avLst/>
          </a:prstGeom>
        </p:spPr>
      </p:pic>
      <p:pic>
        <p:nvPicPr>
          <p:cNvPr id="8" name="Picture 7" descr="A graph of a large number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E33E8251-9AE6-4BBC-96D1-9B3C6841F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567" y="2145273"/>
            <a:ext cx="4444231" cy="1481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A81F4-3353-4ECB-8EB1-76DB0C7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Site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4E31D-31B2-44E7-A615-D12CC6824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4C4B85-31B9-4D7D-8538-C0A52D7A522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F85E9-AC43-4C6C-B1A8-0DEB6D11453C}"/>
              </a:ext>
            </a:extLst>
          </p:cNvPr>
          <p:cNvSpPr txBox="1"/>
          <p:nvPr/>
        </p:nvSpPr>
        <p:spPr>
          <a:xfrm>
            <a:off x="4164801" y="1345941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F358B5-F099-419E-870F-EA199CA37266}"/>
              </a:ext>
            </a:extLst>
          </p:cNvPr>
          <p:cNvSpPr txBox="1"/>
          <p:nvPr/>
        </p:nvSpPr>
        <p:spPr>
          <a:xfrm>
            <a:off x="4164801" y="2676655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C308F-AFAB-4848-8503-2B8AF8922AB2}"/>
              </a:ext>
            </a:extLst>
          </p:cNvPr>
          <p:cNvSpPr txBox="1"/>
          <p:nvPr/>
        </p:nvSpPr>
        <p:spPr>
          <a:xfrm>
            <a:off x="4147478" y="3998003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sec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FA3CB9-FA4F-4A0E-A20A-7343C9C81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062871" cy="3527400"/>
          </a:xfrm>
        </p:spPr>
        <p:txBody>
          <a:bodyPr/>
          <a:lstStyle/>
          <a:p>
            <a:r>
              <a:rPr lang="en-US" dirty="0"/>
              <a:t>Site terms derived from CyberShake-derived GMM</a:t>
            </a:r>
          </a:p>
          <a:p>
            <a:r>
              <a:rPr lang="en-US" dirty="0"/>
              <a:t>At 2 and 5 sec, slightly higher in South and East Bay</a:t>
            </a:r>
          </a:p>
          <a:p>
            <a:r>
              <a:rPr lang="en-US" dirty="0"/>
              <a:t>At 10 sec, higher site terms in Livermore basin</a:t>
            </a:r>
          </a:p>
        </p:txBody>
      </p:sp>
      <p:pic>
        <p:nvPicPr>
          <p:cNvPr id="6" name="Picture 5" descr="A graph of a person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37D81E25-2374-424B-9F18-F366BD57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567" y="817842"/>
            <a:ext cx="4444230" cy="14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0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F996-1231-4167-B624-9F1DCB59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9057B-86F2-427D-9578-5E80317D0C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F119A7-9FD3-43A1-BCB2-500B4AE9366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262969D4-2BE2-4114-97D7-5635134EE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81"/>
          <a:stretch/>
        </p:blipFill>
        <p:spPr>
          <a:xfrm>
            <a:off x="6740236" y="914443"/>
            <a:ext cx="2280914" cy="3648607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315DF734-0700-4943-9AAD-B46F010C6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" r="5636" b="3879"/>
          <a:stretch/>
        </p:blipFill>
        <p:spPr>
          <a:xfrm>
            <a:off x="282776" y="916733"/>
            <a:ext cx="2931438" cy="3888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AE20C-ABEF-48EB-BC38-51F6958B4162}"/>
              </a:ext>
            </a:extLst>
          </p:cNvPr>
          <p:cNvSpPr txBox="1"/>
          <p:nvPr/>
        </p:nvSpPr>
        <p:spPr>
          <a:xfrm>
            <a:off x="7058385" y="4563050"/>
            <a:ext cx="174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Z-score distribution</a:t>
            </a:r>
          </a:p>
        </p:txBody>
      </p:sp>
      <p:pic>
        <p:nvPicPr>
          <p:cNvPr id="12" name="Picture 11" descr="A map of the california state&#10;&#10;Description automatically generated">
            <a:extLst>
              <a:ext uri="{FF2B5EF4-FFF2-40B4-BE49-F238E27FC236}">
                <a16:creationId xmlns:a16="http://schemas.microsoft.com/office/drawing/2014/main" id="{387C80E6-8522-472E-B0FF-8055CE8B1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3" r="4959" b="3879"/>
          <a:stretch/>
        </p:blipFill>
        <p:spPr>
          <a:xfrm>
            <a:off x="3327237" y="916733"/>
            <a:ext cx="2936889" cy="3888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881C0-CFAF-406E-ABAE-1A757CB65A3E}"/>
              </a:ext>
            </a:extLst>
          </p:cNvPr>
          <p:cNvSpPr txBox="1"/>
          <p:nvPr/>
        </p:nvSpPr>
        <p:spPr>
          <a:xfrm>
            <a:off x="603558" y="3712126"/>
            <a:ext cx="90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54612-EE2F-4D4D-B6C1-DDE9A3A00495}"/>
              </a:ext>
            </a:extLst>
          </p:cNvPr>
          <p:cNvSpPr txBox="1"/>
          <p:nvPr/>
        </p:nvSpPr>
        <p:spPr>
          <a:xfrm>
            <a:off x="2532978" y="1164783"/>
            <a:ext cx="45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1s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FDE35-FD53-439D-A067-4B07173FB716}"/>
              </a:ext>
            </a:extLst>
          </p:cNvPr>
          <p:cNvSpPr txBox="1"/>
          <p:nvPr/>
        </p:nvSpPr>
        <p:spPr>
          <a:xfrm>
            <a:off x="5592640" y="1166653"/>
            <a:ext cx="45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1s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5E3422-E4B4-4E56-956C-71BB3E8D41FB}"/>
              </a:ext>
            </a:extLst>
          </p:cNvPr>
          <p:cNvSpPr txBox="1"/>
          <p:nvPr/>
        </p:nvSpPr>
        <p:spPr>
          <a:xfrm>
            <a:off x="3672693" y="3529133"/>
            <a:ext cx="89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E79E84-DB76-442E-8C9F-F88D61B2BD42}"/>
              </a:ext>
            </a:extLst>
          </p:cNvPr>
          <p:cNvCxnSpPr>
            <a:cxnSpLocks/>
          </p:cNvCxnSpPr>
          <p:nvPr/>
        </p:nvCxnSpPr>
        <p:spPr>
          <a:xfrm flipV="1">
            <a:off x="3748854" y="3821521"/>
            <a:ext cx="767730" cy="5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67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A793-17B1-40C7-90F8-15CF5403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56D1-84AA-4165-9795-9906CADB0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Continue Study 24.8 analysis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Improve community access to data products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Calculate Fourier spectra for all events</a:t>
            </a:r>
          </a:p>
          <a:p>
            <a:pPr>
              <a:spcBef>
                <a:spcPts val="600"/>
              </a:spcBef>
            </a:pPr>
            <a:r>
              <a:rPr lang="en-US" dirty="0"/>
              <a:t>Medium-term: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Perform 2 Hz tests in small region of interest (will require code modifications)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Look at reducing minimum Vs</a:t>
            </a:r>
          </a:p>
          <a:p>
            <a:pPr>
              <a:spcBef>
                <a:spcPts val="400"/>
              </a:spcBef>
            </a:pPr>
            <a:r>
              <a:rPr lang="en-US" dirty="0"/>
              <a:t>Long-term: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Ways to integrate non-linearity with reciprocity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Include topography</a:t>
            </a:r>
          </a:p>
          <a:p>
            <a:pPr>
              <a:spcBef>
                <a:spcPts val="600"/>
              </a:spcBef>
            </a:pPr>
            <a:r>
              <a:rPr lang="en-US" dirty="0"/>
              <a:t>Let me know if you’d like access to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FE781-307E-498B-88C3-9412306A5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2646F9-9D60-4356-BC80-75CA088BFEC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4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2B9B-DC69-4737-AD5F-A9C9EC3F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6818B-8C94-4109-ACDB-97FEE0537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E7D5AB-CC5D-4998-A552-63904A3EFA0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140;p11">
            <a:extLst>
              <a:ext uri="{FF2B5EF4-FFF2-40B4-BE49-F238E27FC236}">
                <a16:creationId xmlns:a16="http://schemas.microsoft.com/office/drawing/2014/main" id="{1CA0A99C-7AB9-4B67-BF83-9F2C9E59E2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3029" y="1259410"/>
            <a:ext cx="142732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4;p11">
            <a:extLst>
              <a:ext uri="{FF2B5EF4-FFF2-40B4-BE49-F238E27FC236}">
                <a16:creationId xmlns:a16="http://schemas.microsoft.com/office/drawing/2014/main" id="{FDCB7EFF-83B0-49EF-8EDA-1017562338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237"/>
          <a:stretch/>
        </p:blipFill>
        <p:spPr>
          <a:xfrm>
            <a:off x="7655442" y="1090833"/>
            <a:ext cx="938580" cy="106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5;p11">
            <a:extLst>
              <a:ext uri="{FF2B5EF4-FFF2-40B4-BE49-F238E27FC236}">
                <a16:creationId xmlns:a16="http://schemas.microsoft.com/office/drawing/2014/main" id="{C5C33C1E-B51D-472E-B296-DA330878D2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78" y="2088266"/>
            <a:ext cx="2489887" cy="63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436ECEA-D566-46DE-AB00-E6777D1BA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435" y="2207526"/>
            <a:ext cx="2500978" cy="42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 descr="isi_logo_red_large">
            <a:extLst>
              <a:ext uri="{FF2B5EF4-FFF2-40B4-BE49-F238E27FC236}">
                <a16:creationId xmlns:a16="http://schemas.microsoft.com/office/drawing/2014/main" id="{058C1E3D-96EF-44B5-9C6B-C35E53BC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4258" y="2794931"/>
            <a:ext cx="1089764" cy="69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153A85-C1D8-4D2A-BFB8-4148413A69F4}"/>
              </a:ext>
            </a:extLst>
          </p:cNvPr>
          <p:cNvGrpSpPr/>
          <p:nvPr/>
        </p:nvGrpSpPr>
        <p:grpSpPr>
          <a:xfrm>
            <a:off x="7024659" y="4126727"/>
            <a:ext cx="1856768" cy="594492"/>
            <a:chOff x="-914400" y="852134"/>
            <a:chExt cx="6515100" cy="20859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C451E9-23BD-4227-A301-84E7BC2D22E5}"/>
                </a:ext>
              </a:extLst>
            </p:cNvPr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2" descr="https://pegasus.isi.edu/wordpress/wp-content/uploads/2015/10/logo.png">
              <a:extLst>
                <a:ext uri="{FF2B5EF4-FFF2-40B4-BE49-F238E27FC236}">
                  <a16:creationId xmlns:a16="http://schemas.microsoft.com/office/drawing/2014/main" id="{E9ABCEA1-B233-473E-A3D7-122873B5E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6D7D63-45AF-46A2-90DE-4980FED91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9" y="4098862"/>
            <a:ext cx="4006316" cy="491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0AC352-7539-4979-A1FC-F4CA308F4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150" r="54390" b="16450"/>
          <a:stretch/>
        </p:blipFill>
        <p:spPr>
          <a:xfrm>
            <a:off x="780437" y="1090833"/>
            <a:ext cx="1992500" cy="8772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5BB73-1D94-4154-AB3A-5EC62A0AC2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425" r="54715" b="22810"/>
          <a:stretch/>
        </p:blipFill>
        <p:spPr>
          <a:xfrm>
            <a:off x="4233718" y="3160223"/>
            <a:ext cx="1397645" cy="51878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F5A17FA-190B-4020-BE0B-FF21ED8958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729" b="33904"/>
          <a:stretch/>
        </p:blipFill>
        <p:spPr>
          <a:xfrm>
            <a:off x="664676" y="3138264"/>
            <a:ext cx="2375189" cy="6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8A5065B-3E44-408B-AE5F-FDAE69B4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CyberShake overview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4E1FEA6-0141-4DD8-B535-B19805F3A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041400"/>
            <a:ext cx="5304585" cy="3527400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</a:pPr>
            <a:r>
              <a:rPr lang="en-US" dirty="0"/>
              <a:t>SCEC-developed 3D physics-based probabilistic seismic hazard analysis (PSHA) platform</a:t>
            </a:r>
          </a:p>
          <a:p>
            <a:pPr>
              <a:spcBef>
                <a:spcPts val="400"/>
              </a:spcBef>
            </a:pPr>
            <a:r>
              <a:rPr lang="en-US" dirty="0"/>
              <a:t>Earthquake rupture forecast (ERF) provides list of relevant events + probabilities</a:t>
            </a:r>
          </a:p>
          <a:p>
            <a:pPr>
              <a:spcBef>
                <a:spcPts val="400"/>
              </a:spcBef>
            </a:pPr>
            <a:r>
              <a:rPr lang="en-US" dirty="0"/>
              <a:t>Reciprocity-based approach to simulate low-frequency seismograms for sites of interest</a:t>
            </a:r>
          </a:p>
          <a:p>
            <a:pPr>
              <a:spcBef>
                <a:spcPts val="400"/>
              </a:spcBef>
            </a:pPr>
            <a:r>
              <a:rPr lang="en-US" dirty="0"/>
              <a:t>Intensity measures derived from seismograms</a:t>
            </a:r>
          </a:p>
          <a:p>
            <a:pPr>
              <a:spcBef>
                <a:spcPts val="400"/>
              </a:spcBef>
            </a:pPr>
            <a:r>
              <a:rPr lang="en-US" dirty="0"/>
              <a:t>Hazard results from sites interpolated for map</a:t>
            </a:r>
          </a:p>
          <a:p>
            <a:pPr>
              <a:spcBef>
                <a:spcPts val="400"/>
              </a:spcBef>
            </a:pPr>
            <a:r>
              <a:rPr lang="en-US" dirty="0"/>
              <a:t>Stochastic high-frequency simulations added to produce broadband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74863-C269-4646-B340-BA707E3313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8" name="Picture 17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DB9392CB-BA88-4A3C-A2FE-388B3BE35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" r="5609" b="6111"/>
          <a:stretch/>
        </p:blipFill>
        <p:spPr>
          <a:xfrm>
            <a:off x="5673436" y="842963"/>
            <a:ext cx="3413413" cy="34803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F4AE23-9BB8-48FB-ADAC-758CDB2AE4C0}"/>
              </a:ext>
            </a:extLst>
          </p:cNvPr>
          <p:cNvSpPr txBox="1"/>
          <p:nvPr/>
        </p:nvSpPr>
        <p:spPr>
          <a:xfrm>
            <a:off x="5934832" y="4292254"/>
            <a:ext cx="320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Hazard map from most recent Southern California CyberShake Study, 22.12.  Each triangle is a site location.</a:t>
            </a:r>
          </a:p>
        </p:txBody>
      </p:sp>
      <p:sp>
        <p:nvSpPr>
          <p:cNvPr id="20" name="Google Shape;230;p14">
            <a:extLst>
              <a:ext uri="{FF2B5EF4-FFF2-40B4-BE49-F238E27FC236}">
                <a16:creationId xmlns:a16="http://schemas.microsoft.com/office/drawing/2014/main" id="{A7D66359-A6DF-42CD-A048-B9F11FE94BE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76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994-EC46-4801-B77E-B9E42C20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CyberShake Study 24.8: Northern California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6045-86A8-48D6-B0F1-31187878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8382" y="937324"/>
            <a:ext cx="5153918" cy="3893964"/>
          </a:xfrm>
        </p:spPr>
        <p:txBody>
          <a:bodyPr>
            <a:normAutofit/>
          </a:bodyPr>
          <a:lstStyle/>
          <a:p>
            <a:r>
              <a:rPr lang="en-US" dirty="0"/>
              <a:t>Changes and updates: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Minimum Vs = 400 m/s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Removal of southern San Andreas events from ERF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Vertical component seismograms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Vertical response spectra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Period-dependent durations</a:t>
            </a:r>
          </a:p>
          <a:p>
            <a:pPr>
              <a:spcBef>
                <a:spcPts val="600"/>
              </a:spcBef>
            </a:pPr>
            <a:r>
              <a:rPr lang="en-US" dirty="0"/>
              <a:t>Consistent with Southern CA Study 22.12: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UCERF2-derived ERF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Graves &amp; </a:t>
            </a:r>
            <a:r>
              <a:rPr lang="en-US" dirty="0" err="1"/>
              <a:t>Pitarka</a:t>
            </a:r>
            <a:r>
              <a:rPr lang="en-US" dirty="0"/>
              <a:t> (2022) rupture generator</a:t>
            </a:r>
          </a:p>
          <a:p>
            <a:pPr marL="1144588" lvl="2">
              <a:spcBef>
                <a:spcPts val="200"/>
              </a:spcBef>
            </a:pPr>
            <a:r>
              <a:rPr lang="en-US" dirty="0"/>
              <a:t>~200,000 events per site</a:t>
            </a:r>
          </a:p>
          <a:p>
            <a:pPr marL="803275" lvl="1">
              <a:spcBef>
                <a:spcPts val="200"/>
              </a:spcBef>
            </a:pPr>
            <a:r>
              <a:rPr lang="en-US" dirty="0"/>
              <a:t>1 Hz deterministic, 50 Hz broadband using modules from the SCEC Broadband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663C5-8082-4E42-8242-BFCF95BE3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 descr="A map of a region with orange and purple dots&#10;&#10;Description automatically generated with medium confidence">
            <a:extLst>
              <a:ext uri="{FF2B5EF4-FFF2-40B4-BE49-F238E27FC236}">
                <a16:creationId xmlns:a16="http://schemas.microsoft.com/office/drawing/2014/main" id="{57F34330-37F0-477F-9F9E-7F768846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9" y="1046021"/>
            <a:ext cx="3494088" cy="347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94643-38C8-402E-B8EB-7B4135B6DDA5}"/>
              </a:ext>
            </a:extLst>
          </p:cNvPr>
          <p:cNvSpPr txBox="1"/>
          <p:nvPr/>
        </p:nvSpPr>
        <p:spPr>
          <a:xfrm>
            <a:off x="609598" y="4523511"/>
            <a:ext cx="239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of 315 Study 24.8 sites</a:t>
            </a:r>
          </a:p>
        </p:txBody>
      </p:sp>
      <p:sp>
        <p:nvSpPr>
          <p:cNvPr id="10" name="Google Shape;230;p14">
            <a:extLst>
              <a:ext uri="{FF2B5EF4-FFF2-40B4-BE49-F238E27FC236}">
                <a16:creationId xmlns:a16="http://schemas.microsoft.com/office/drawing/2014/main" id="{F9C51C9D-97B9-4FF2-B967-3EBDF9881D3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764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B75C0-A38A-45C8-B7E3-95EE6598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Changes and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4347-8DF1-4BB1-A301-8E5109E43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405773" cy="35274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Removal of southern SAF events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For return periods &gt; 1000 </a:t>
            </a:r>
            <a:r>
              <a:rPr lang="en-US" dirty="0" err="1"/>
              <a:t>yrs</a:t>
            </a:r>
            <a:r>
              <a:rPr lang="en-US" dirty="0"/>
              <a:t>, </a:t>
            </a:r>
            <a:r>
              <a:rPr lang="en-US" dirty="0" err="1"/>
              <a:t>sSAF</a:t>
            </a:r>
            <a:br>
              <a:rPr lang="en-US" dirty="0"/>
            </a:br>
            <a:r>
              <a:rPr lang="en-US" dirty="0"/>
              <a:t>events have minimal contribution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Reduces volume size by ~40%</a:t>
            </a:r>
          </a:p>
          <a:p>
            <a:pPr>
              <a:spcAft>
                <a:spcPts val="600"/>
              </a:spcAft>
            </a:pPr>
            <a:r>
              <a:rPr lang="en-US" dirty="0"/>
              <a:t>Minimum Vs reduced to 400 m/s</a:t>
            </a:r>
          </a:p>
          <a:p>
            <a:pPr>
              <a:spcAft>
                <a:spcPts val="600"/>
              </a:spcAft>
            </a:pPr>
            <a:r>
              <a:rPr lang="en-US" dirty="0"/>
              <a:t>Modifications to velocity model</a:t>
            </a:r>
          </a:p>
          <a:p>
            <a:pPr>
              <a:spcAft>
                <a:spcPts val="600"/>
              </a:spcAft>
            </a:pPr>
            <a:r>
              <a:rPr lang="en-US" dirty="0"/>
              <a:t>Vertical component seismograms</a:t>
            </a:r>
          </a:p>
          <a:p>
            <a:pPr>
              <a:spcAft>
                <a:spcPts val="400"/>
              </a:spcAft>
            </a:pPr>
            <a:r>
              <a:rPr lang="en-US" dirty="0"/>
              <a:t>New derived data products: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Vertical response spectra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Period-dependent durations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15C48-86B1-4976-9658-2BC7A1AEE0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E3EAE48-206D-47DB-8E8D-89366167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080" y="1509643"/>
            <a:ext cx="1914236" cy="1435677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7C9B7EB-CF16-4F68-98DA-DFCC3445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626" y="1509643"/>
            <a:ext cx="1914236" cy="1435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99174A-8EF9-44CB-8FE7-7F0975941B0B}"/>
              </a:ext>
            </a:extLst>
          </p:cNvPr>
          <p:cNvSpPr txBox="1"/>
          <p:nvPr/>
        </p:nvSpPr>
        <p:spPr>
          <a:xfrm>
            <a:off x="8379657" y="1955828"/>
            <a:ext cx="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11061-C321-41AC-BD21-192862CE0D94}"/>
              </a:ext>
            </a:extLst>
          </p:cNvPr>
          <p:cNvSpPr txBox="1"/>
          <p:nvPr/>
        </p:nvSpPr>
        <p:spPr>
          <a:xfrm>
            <a:off x="4468682" y="1139214"/>
            <a:ext cx="210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CyberShake Study 18.8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784EE-3A7F-43DF-8525-0D5836D27546}"/>
              </a:ext>
            </a:extLst>
          </p:cNvPr>
          <p:cNvSpPr txBox="1"/>
          <p:nvPr/>
        </p:nvSpPr>
        <p:spPr>
          <a:xfrm>
            <a:off x="6454228" y="1139214"/>
            <a:ext cx="210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ASK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8F536-F44A-41A7-AC94-A3B00B672016}"/>
              </a:ext>
            </a:extLst>
          </p:cNvPr>
          <p:cNvSpPr txBox="1"/>
          <p:nvPr/>
        </p:nvSpPr>
        <p:spPr>
          <a:xfrm>
            <a:off x="8404745" y="3462665"/>
            <a:ext cx="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sec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A4D6E63-B2FD-4225-BAE5-7A8748ABB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67" y="3016479"/>
            <a:ext cx="1914238" cy="1435678"/>
          </a:xfrm>
          <a:prstGeom prst="rect">
            <a:avLst/>
          </a:prstGeom>
        </p:spPr>
      </p:pic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AAF00C0-043E-4D40-B469-91A6014ED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714" y="3016479"/>
            <a:ext cx="1914237" cy="1435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EFC67-5667-44AB-8D8A-EC26307ADC5B}"/>
              </a:ext>
            </a:extLst>
          </p:cNvPr>
          <p:cNvSpPr txBox="1"/>
          <p:nvPr/>
        </p:nvSpPr>
        <p:spPr>
          <a:xfrm>
            <a:off x="4849992" y="4478375"/>
            <a:ext cx="3262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Hazard breakdown by source, site SJO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D47B33-9CC7-4E14-AD98-D7FB0EA27161}"/>
              </a:ext>
            </a:extLst>
          </p:cNvPr>
          <p:cNvSpPr/>
          <p:nvPr/>
        </p:nvSpPr>
        <p:spPr>
          <a:xfrm>
            <a:off x="5779827" y="196719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EA3E16-252B-4ADE-A034-D62C9420FF21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5802687" y="2012910"/>
            <a:ext cx="22859" cy="630785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CB800FD-67FF-4F52-9DAC-B5E7D9222A9F}"/>
              </a:ext>
            </a:extLst>
          </p:cNvPr>
          <p:cNvSpPr/>
          <p:nvPr/>
        </p:nvSpPr>
        <p:spPr>
          <a:xfrm>
            <a:off x="7748327" y="195624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CC9440-71A6-454B-A69E-303CE369767A}"/>
              </a:ext>
            </a:extLst>
          </p:cNvPr>
          <p:cNvCxnSpPr>
            <a:cxnSpLocks/>
            <a:stCxn id="24" idx="4"/>
            <a:endCxn id="29" idx="4"/>
          </p:cNvCxnSpPr>
          <p:nvPr/>
        </p:nvCxnSpPr>
        <p:spPr>
          <a:xfrm>
            <a:off x="7771187" y="2001960"/>
            <a:ext cx="22859" cy="46552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37A54059-7904-44DA-8327-63EEE4AF6976}"/>
              </a:ext>
            </a:extLst>
          </p:cNvPr>
          <p:cNvSpPr/>
          <p:nvPr/>
        </p:nvSpPr>
        <p:spPr>
          <a:xfrm>
            <a:off x="7771186" y="2421764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64F36C-BD6F-4447-95C5-8C4FB7B184C3}"/>
              </a:ext>
            </a:extLst>
          </p:cNvPr>
          <p:cNvSpPr/>
          <p:nvPr/>
        </p:nvSpPr>
        <p:spPr>
          <a:xfrm>
            <a:off x="5448704" y="346941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C1B424-9069-42C5-9692-0AF45AA6FAFC}"/>
              </a:ext>
            </a:extLst>
          </p:cNvPr>
          <p:cNvSpPr/>
          <p:nvPr/>
        </p:nvSpPr>
        <p:spPr>
          <a:xfrm>
            <a:off x="7421651" y="346941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15BD94-F521-4A87-A16C-CB99ED77182B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5471563" y="3508384"/>
            <a:ext cx="1" cy="28008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674EA0DC-637F-432B-8726-572E460D3719}"/>
              </a:ext>
            </a:extLst>
          </p:cNvPr>
          <p:cNvSpPr/>
          <p:nvPr/>
        </p:nvSpPr>
        <p:spPr>
          <a:xfrm>
            <a:off x="5448704" y="37884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D3B881-0639-4EE4-BD76-7F67F921BF77}"/>
              </a:ext>
            </a:extLst>
          </p:cNvPr>
          <p:cNvSpPr/>
          <p:nvPr/>
        </p:nvSpPr>
        <p:spPr>
          <a:xfrm>
            <a:off x="7421651" y="362496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3603F0E-A786-408F-BD67-D63D241D7925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441781" y="3515135"/>
            <a:ext cx="2730" cy="10983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30;p14">
            <a:extLst>
              <a:ext uri="{FF2B5EF4-FFF2-40B4-BE49-F238E27FC236}">
                <a16:creationId xmlns:a16="http://schemas.microsoft.com/office/drawing/2014/main" id="{52BE3042-B461-4C10-A467-324CB53AFEC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382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000A-D735-47A0-9B4B-387254C3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96C2-6AA9-434B-86C1-7B816C28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7194" y="1041400"/>
            <a:ext cx="4555106" cy="3777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 consists of 3 tiled models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USGS SFCVM, v21.1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CCA-06 (tomographic model)</a:t>
            </a:r>
          </a:p>
          <a:p>
            <a:pPr lvl="1">
              <a:spcAft>
                <a:spcPts val="400"/>
              </a:spcAf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1D background model, based on Sierra geologic region in SFCVM</a:t>
            </a:r>
          </a:p>
          <a:p>
            <a:pPr>
              <a:spcAft>
                <a:spcPts val="400"/>
              </a:spcAft>
            </a:pPr>
            <a:r>
              <a:rPr lang="en-US" dirty="0"/>
              <a:t>San Leandro Gabbro modification applied to SFCVM to reduce near-surface velocities</a:t>
            </a:r>
          </a:p>
          <a:p>
            <a:pPr>
              <a:spcAft>
                <a:spcPts val="400"/>
              </a:spcAft>
            </a:pPr>
            <a:r>
              <a:rPr lang="en-US" dirty="0"/>
              <a:t>Smoothing applied 20km from all interfaces</a:t>
            </a:r>
          </a:p>
          <a:p>
            <a:pPr>
              <a:spcAft>
                <a:spcPts val="400"/>
              </a:spcAft>
            </a:pPr>
            <a:r>
              <a:rPr lang="en-US" dirty="0"/>
              <a:t>Surface point populated at depth of 20m (80m grid spacing)</a:t>
            </a:r>
          </a:p>
          <a:p>
            <a:pPr>
              <a:spcAft>
                <a:spcPts val="400"/>
              </a:spcAft>
            </a:pPr>
            <a:r>
              <a:rPr lang="en-US" dirty="0" err="1"/>
              <a:t>Vp</a:t>
            </a:r>
            <a:r>
              <a:rPr lang="en-US" dirty="0"/>
              <a:t>/Vs ratio capped at 4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57C1D-E6CE-4920-B8B2-E9FCB0389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467B2-8108-49D3-90F6-42950EEB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041400"/>
            <a:ext cx="3726914" cy="37771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A719F0-8035-4EEE-8C36-1ADD6E7977BC}"/>
              </a:ext>
            </a:extLst>
          </p:cNvPr>
          <p:cNvSpPr/>
          <p:nvPr/>
        </p:nvSpPr>
        <p:spPr>
          <a:xfrm rot="19474915">
            <a:off x="1222673" y="1300627"/>
            <a:ext cx="1657478" cy="28137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C274C-44F6-4218-9402-3B4A6E9527B1}"/>
              </a:ext>
            </a:extLst>
          </p:cNvPr>
          <p:cNvSpPr/>
          <p:nvPr/>
        </p:nvSpPr>
        <p:spPr>
          <a:xfrm rot="19466924">
            <a:off x="1714008" y="2729596"/>
            <a:ext cx="1629605" cy="123029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0657CE-7A8D-4CD6-B262-423C40BA05C2}"/>
              </a:ext>
            </a:extLst>
          </p:cNvPr>
          <p:cNvSpPr/>
          <p:nvPr/>
        </p:nvSpPr>
        <p:spPr>
          <a:xfrm rot="19461772">
            <a:off x="1131076" y="1499028"/>
            <a:ext cx="1133141" cy="23578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34F5-E213-412C-9BCE-C44D65B688F6}"/>
              </a:ext>
            </a:extLst>
          </p:cNvPr>
          <p:cNvSpPr txBox="1"/>
          <p:nvPr/>
        </p:nvSpPr>
        <p:spPr>
          <a:xfrm>
            <a:off x="447320" y="3563491"/>
            <a:ext cx="1143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Sample simulation volume with tiling</a:t>
            </a:r>
          </a:p>
        </p:txBody>
      </p:sp>
      <p:sp>
        <p:nvSpPr>
          <p:cNvPr id="12" name="Google Shape;230;p14">
            <a:extLst>
              <a:ext uri="{FF2B5EF4-FFF2-40B4-BE49-F238E27FC236}">
                <a16:creationId xmlns:a16="http://schemas.microsoft.com/office/drawing/2014/main" id="{BA10B88C-DD1D-4AA7-B680-9FB53EE00E6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1399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5938-4B59-4902-9742-57720AE9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Merged Taper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A3451-7327-45A6-8D8F-DBBD497C3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04047"/>
            <a:ext cx="8520600" cy="3527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700" dirty="0"/>
              <a:t>Apply Thompson Vs30-based taper to grid points in top 700m if resulting Vs is lower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F82CF-9B8B-44A0-8312-72E3A3AE8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0BD27B-BBFB-47E0-A80F-C1B98D9F7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6" t="12122" r="21363" b="26464"/>
          <a:stretch/>
        </p:blipFill>
        <p:spPr>
          <a:xfrm>
            <a:off x="3006436" y="1821872"/>
            <a:ext cx="2980323" cy="2209801"/>
          </a:xfrm>
          <a:prstGeom prst="rect">
            <a:avLst/>
          </a:prstGeom>
        </p:spPr>
      </p:pic>
      <p:pic>
        <p:nvPicPr>
          <p:cNvPr id="9" name="Picture 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F9A90A3-C117-4F9D-83E0-295EFCC2C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2" r="6229" b="7475"/>
          <a:stretch/>
        </p:blipFill>
        <p:spPr>
          <a:xfrm>
            <a:off x="6056304" y="3297234"/>
            <a:ext cx="1438778" cy="1586014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87E225E-C2A1-416F-A656-2C38E5409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32" r="5893" b="7340"/>
          <a:stretch/>
        </p:blipFill>
        <p:spPr>
          <a:xfrm>
            <a:off x="7527762" y="3298784"/>
            <a:ext cx="1438778" cy="1582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11B73-785F-429C-9419-13D346B3C87D}"/>
              </a:ext>
            </a:extLst>
          </p:cNvPr>
          <p:cNvSpPr txBox="1"/>
          <p:nvPr/>
        </p:nvSpPr>
        <p:spPr>
          <a:xfrm>
            <a:off x="6221002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taper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71739-8FD3-4C77-9606-FEDDD53F8EE3}"/>
              </a:ext>
            </a:extLst>
          </p:cNvPr>
          <p:cNvSpPr txBox="1"/>
          <p:nvPr/>
        </p:nvSpPr>
        <p:spPr>
          <a:xfrm>
            <a:off x="7678606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taper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1E81C3-5758-4E72-83D0-632A2A9F2D81}"/>
              </a:ext>
            </a:extLst>
          </p:cNvPr>
          <p:cNvSpPr/>
          <p:nvPr/>
        </p:nvSpPr>
        <p:spPr>
          <a:xfrm>
            <a:off x="4558121" y="2611583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0B4FD7-29FC-4415-A667-83B991ECB4B5}"/>
              </a:ext>
            </a:extLst>
          </p:cNvPr>
          <p:cNvSpPr/>
          <p:nvPr/>
        </p:nvSpPr>
        <p:spPr>
          <a:xfrm>
            <a:off x="5617992" y="2514599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D26D5A-FEBF-4B9E-9367-9F1E48626536}"/>
              </a:ext>
            </a:extLst>
          </p:cNvPr>
          <p:cNvSpPr/>
          <p:nvPr/>
        </p:nvSpPr>
        <p:spPr>
          <a:xfrm>
            <a:off x="3574447" y="2139399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ADAFDB-7287-4828-BE7D-75305BE1462B}"/>
              </a:ext>
            </a:extLst>
          </p:cNvPr>
          <p:cNvSpPr/>
          <p:nvPr/>
        </p:nvSpPr>
        <p:spPr>
          <a:xfrm>
            <a:off x="4702770" y="3659468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19C98C-1940-4AF8-BA35-D9C63B681B42}"/>
              </a:ext>
            </a:extLst>
          </p:cNvPr>
          <p:cNvCxnSpPr>
            <a:cxnSpLocks/>
            <a:stCxn id="16" idx="5"/>
            <a:endCxn id="9" idx="1"/>
          </p:cNvCxnSpPr>
          <p:nvPr/>
        </p:nvCxnSpPr>
        <p:spPr>
          <a:xfrm>
            <a:off x="4794654" y="2830356"/>
            <a:ext cx="1261650" cy="1259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1B5891D-448E-44A1-832A-3009CB2B4E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2" r="6734" b="7609"/>
          <a:stretch/>
        </p:blipFill>
        <p:spPr>
          <a:xfrm>
            <a:off x="6064220" y="1407498"/>
            <a:ext cx="1422946" cy="1574487"/>
          </a:xfrm>
          <a:prstGeom prst="rect">
            <a:avLst/>
          </a:prstGeom>
        </p:spPr>
      </p:pic>
      <p:pic>
        <p:nvPicPr>
          <p:cNvPr id="27" name="Picture 2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0E1A533-CA20-4F2F-B857-A842167FC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66" r="6734" b="7475"/>
          <a:stretch/>
        </p:blipFill>
        <p:spPr>
          <a:xfrm>
            <a:off x="7535678" y="1407497"/>
            <a:ext cx="1422946" cy="157448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4670CA-044E-4F17-B28C-1DEBB2936FAE}"/>
              </a:ext>
            </a:extLst>
          </p:cNvPr>
          <p:cNvCxnSpPr>
            <a:cxnSpLocks/>
            <a:stCxn id="17" idx="7"/>
            <a:endCxn id="25" idx="1"/>
          </p:cNvCxnSpPr>
          <p:nvPr/>
        </p:nvCxnSpPr>
        <p:spPr>
          <a:xfrm flipV="1">
            <a:off x="5854525" y="2194742"/>
            <a:ext cx="209695" cy="3573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B5812C-7AB7-4B91-9D8F-578D5701D815}"/>
              </a:ext>
            </a:extLst>
          </p:cNvPr>
          <p:cNvCxnSpPr>
            <a:cxnSpLocks/>
            <a:stCxn id="18" idx="2"/>
            <a:endCxn id="43" idx="3"/>
          </p:cNvCxnSpPr>
          <p:nvPr/>
        </p:nvCxnSpPr>
        <p:spPr>
          <a:xfrm flipH="1" flipV="1">
            <a:off x="2872913" y="2194741"/>
            <a:ext cx="701534" cy="728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CE4558-4AF5-44A0-A3A6-664996958C85}"/>
              </a:ext>
            </a:extLst>
          </p:cNvPr>
          <p:cNvCxnSpPr>
            <a:cxnSpLocks/>
            <a:stCxn id="19" idx="2"/>
            <a:endCxn id="49" idx="3"/>
          </p:cNvCxnSpPr>
          <p:nvPr/>
        </p:nvCxnSpPr>
        <p:spPr>
          <a:xfrm flipH="1">
            <a:off x="2852096" y="3787623"/>
            <a:ext cx="1850674" cy="302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FAFCD0B-8D05-4F20-B1D7-4E0B1A4F9A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66" r="6734" b="7745"/>
          <a:stretch/>
        </p:blipFill>
        <p:spPr>
          <a:xfrm>
            <a:off x="43900" y="1407497"/>
            <a:ext cx="1427604" cy="15744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38C28F-4B70-4BE3-B2B2-4BBD2954E9F3}"/>
              </a:ext>
            </a:extLst>
          </p:cNvPr>
          <p:cNvSpPr txBox="1"/>
          <p:nvPr/>
        </p:nvSpPr>
        <p:spPr>
          <a:xfrm>
            <a:off x="195805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taper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65FC34-8EE1-4181-B457-FC4136DC5399}"/>
              </a:ext>
            </a:extLst>
          </p:cNvPr>
          <p:cNvSpPr txBox="1"/>
          <p:nvPr/>
        </p:nvSpPr>
        <p:spPr>
          <a:xfrm>
            <a:off x="1602794" y="2987735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taper</a:t>
            </a:r>
          </a:p>
        </p:txBody>
      </p:sp>
      <p:pic>
        <p:nvPicPr>
          <p:cNvPr id="43" name="Picture 4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9C1EE89-F800-40AB-8069-513C365DE3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01" r="6734" b="7744"/>
          <a:stretch/>
        </p:blipFill>
        <p:spPr>
          <a:xfrm>
            <a:off x="1448674" y="1410638"/>
            <a:ext cx="1424239" cy="1568206"/>
          </a:xfrm>
          <a:prstGeom prst="rect">
            <a:avLst/>
          </a:prstGeom>
        </p:spPr>
      </p:pic>
      <p:pic>
        <p:nvPicPr>
          <p:cNvPr id="47" name="Picture 4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F68E21-C4AB-483D-AABD-11480A1228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32" r="6733" b="8013"/>
          <a:stretch/>
        </p:blipFill>
        <p:spPr>
          <a:xfrm>
            <a:off x="66733" y="3329425"/>
            <a:ext cx="1381941" cy="1521632"/>
          </a:xfrm>
          <a:prstGeom prst="rect">
            <a:avLst/>
          </a:prstGeom>
        </p:spPr>
      </p:pic>
      <p:pic>
        <p:nvPicPr>
          <p:cNvPr id="49" name="Picture 4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4A67BDC-291C-456A-AE1D-FD86119DDF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3" r="5945" b="7475"/>
          <a:stretch/>
        </p:blipFill>
        <p:spPr>
          <a:xfrm>
            <a:off x="1468750" y="3325136"/>
            <a:ext cx="1383346" cy="1530210"/>
          </a:xfrm>
          <a:prstGeom prst="rect">
            <a:avLst/>
          </a:prstGeom>
        </p:spPr>
      </p:pic>
      <p:pic>
        <p:nvPicPr>
          <p:cNvPr id="62" name="Picture 61" descr="A blue and green squar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05D62914-68EA-4832-94E6-2BAAB673A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33" t="9481" r="7518"/>
          <a:stretch/>
        </p:blipFill>
        <p:spPr>
          <a:xfrm>
            <a:off x="1233" y="938669"/>
            <a:ext cx="4579085" cy="3917348"/>
          </a:xfrm>
          <a:prstGeom prst="rect">
            <a:avLst/>
          </a:prstGeom>
        </p:spPr>
      </p:pic>
      <p:pic>
        <p:nvPicPr>
          <p:cNvPr id="64" name="Picture 63" descr="A map of california with a blue rectangle&#10;&#10;Description automatically generated">
            <a:extLst>
              <a:ext uri="{FF2B5EF4-FFF2-40B4-BE49-F238E27FC236}">
                <a16:creationId xmlns:a16="http://schemas.microsoft.com/office/drawing/2014/main" id="{F17E9C3D-7E63-4D25-9F0F-85959F0506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88" t="9697" r="7548"/>
          <a:stretch/>
        </p:blipFill>
        <p:spPr>
          <a:xfrm>
            <a:off x="4572418" y="945596"/>
            <a:ext cx="4566531" cy="391042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AAB7BCA-DA1F-4135-A279-962D1D6804CB}"/>
              </a:ext>
            </a:extLst>
          </p:cNvPr>
          <p:cNvSpPr txBox="1"/>
          <p:nvPr/>
        </p:nvSpPr>
        <p:spPr>
          <a:xfrm>
            <a:off x="487395" y="3716233"/>
            <a:ext cx="151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slice, no taper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3023DB-7F29-47F1-B595-08D26A01EE66}"/>
              </a:ext>
            </a:extLst>
          </p:cNvPr>
          <p:cNvSpPr txBox="1"/>
          <p:nvPr/>
        </p:nvSpPr>
        <p:spPr>
          <a:xfrm>
            <a:off x="5012566" y="3693395"/>
            <a:ext cx="151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slice, merged taper</a:t>
            </a:r>
          </a:p>
        </p:txBody>
      </p:sp>
      <p:sp>
        <p:nvSpPr>
          <p:cNvPr id="67" name="Google Shape;230;p14">
            <a:extLst>
              <a:ext uri="{FF2B5EF4-FFF2-40B4-BE49-F238E27FC236}">
                <a16:creationId xmlns:a16="http://schemas.microsoft.com/office/drawing/2014/main" id="{07650EEF-C976-484D-934A-232D60C86DB9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73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9952-3B3A-4249-86A2-81706233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 Slices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311D1-89D5-4D43-8C06-3E37CD320F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7" name="Picture 6" descr="A map of california with a blue rectangle&#10;&#10;Description automatically generated">
            <a:extLst>
              <a:ext uri="{FF2B5EF4-FFF2-40B4-BE49-F238E27FC236}">
                <a16:creationId xmlns:a16="http://schemas.microsoft.com/office/drawing/2014/main" id="{46E005A4-ACCC-45E0-9207-B7F7FFD86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8" t="9967" r="7010"/>
          <a:stretch/>
        </p:blipFill>
        <p:spPr>
          <a:xfrm>
            <a:off x="678783" y="950893"/>
            <a:ext cx="2156139" cy="182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A5BAB-B659-4229-AB48-FCF0F2A1D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5" t="10235" r="7333"/>
          <a:stretch/>
        </p:blipFill>
        <p:spPr>
          <a:xfrm>
            <a:off x="3463632" y="952899"/>
            <a:ext cx="2146912" cy="1825148"/>
          </a:xfrm>
          <a:prstGeom prst="rect">
            <a:avLst/>
          </a:prstGeom>
        </p:spPr>
      </p:pic>
      <p:pic>
        <p:nvPicPr>
          <p:cNvPr id="11" name="Picture 10" descr="A blue and green rectangle with black lines&#10;&#10;Description automatically generated">
            <a:extLst>
              <a:ext uri="{FF2B5EF4-FFF2-40B4-BE49-F238E27FC236}">
                <a16:creationId xmlns:a16="http://schemas.microsoft.com/office/drawing/2014/main" id="{94DA50EE-615D-4B41-AAC5-2B5F7222C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1" t="10235" r="7117"/>
          <a:stretch/>
        </p:blipFill>
        <p:spPr>
          <a:xfrm>
            <a:off x="6349783" y="971651"/>
            <a:ext cx="2116456" cy="1799258"/>
          </a:xfrm>
          <a:prstGeom prst="rect">
            <a:avLst/>
          </a:prstGeom>
        </p:spPr>
      </p:pic>
      <p:pic>
        <p:nvPicPr>
          <p:cNvPr id="13" name="Picture 12" descr="A green and blue rectangle with black lines&#10;&#10;Description automatically generated">
            <a:extLst>
              <a:ext uri="{FF2B5EF4-FFF2-40B4-BE49-F238E27FC236}">
                <a16:creationId xmlns:a16="http://schemas.microsoft.com/office/drawing/2014/main" id="{2228865C-DC69-4453-ADEE-366755FAB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5" t="10235" r="7657"/>
          <a:stretch/>
        </p:blipFill>
        <p:spPr>
          <a:xfrm>
            <a:off x="679005" y="2929433"/>
            <a:ext cx="2155694" cy="1839654"/>
          </a:xfrm>
          <a:prstGeom prst="rect">
            <a:avLst/>
          </a:prstGeom>
        </p:spPr>
      </p:pic>
      <p:pic>
        <p:nvPicPr>
          <p:cNvPr id="15" name="Picture 14" descr="A green and yellow rectangle with black lines&#10;&#10;Description automatically generated">
            <a:extLst>
              <a:ext uri="{FF2B5EF4-FFF2-40B4-BE49-F238E27FC236}">
                <a16:creationId xmlns:a16="http://schemas.microsoft.com/office/drawing/2014/main" id="{4BFC32CB-B1D4-4455-926D-9BA039FAB2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42" t="9697" r="7657"/>
          <a:stretch/>
        </p:blipFill>
        <p:spPr>
          <a:xfrm>
            <a:off x="3463633" y="2920548"/>
            <a:ext cx="2146911" cy="1857424"/>
          </a:xfrm>
          <a:prstGeom prst="rect">
            <a:avLst/>
          </a:prstGeom>
        </p:spPr>
      </p:pic>
      <p:pic>
        <p:nvPicPr>
          <p:cNvPr id="17" name="Picture 16" descr="A green rectangle with black lines&#10;&#10;Description automatically generated">
            <a:extLst>
              <a:ext uri="{FF2B5EF4-FFF2-40B4-BE49-F238E27FC236}">
                <a16:creationId xmlns:a16="http://schemas.microsoft.com/office/drawing/2014/main" id="{8BFB00B3-57CD-4269-AA87-7B1CE9ED45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03" t="9832" r="7657"/>
          <a:stretch/>
        </p:blipFill>
        <p:spPr>
          <a:xfrm>
            <a:off x="6329306" y="2923371"/>
            <a:ext cx="2157411" cy="18517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13BF93-F0EE-4F02-BBBE-B32174026493}"/>
              </a:ext>
            </a:extLst>
          </p:cNvPr>
          <p:cNvSpPr txBox="1"/>
          <p:nvPr/>
        </p:nvSpPr>
        <p:spPr>
          <a:xfrm>
            <a:off x="831966" y="2229338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D7BA15-823F-4BB5-A246-250E556C2253}"/>
              </a:ext>
            </a:extLst>
          </p:cNvPr>
          <p:cNvSpPr txBox="1"/>
          <p:nvPr/>
        </p:nvSpPr>
        <p:spPr>
          <a:xfrm>
            <a:off x="3623657" y="2228557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269C5F-4B58-480E-8637-CEDA208785E3}"/>
              </a:ext>
            </a:extLst>
          </p:cNvPr>
          <p:cNvSpPr txBox="1"/>
          <p:nvPr/>
        </p:nvSpPr>
        <p:spPr>
          <a:xfrm>
            <a:off x="6486010" y="2228019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320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57841-8252-42F8-814B-2DC81D1C1A67}"/>
              </a:ext>
            </a:extLst>
          </p:cNvPr>
          <p:cNvSpPr txBox="1"/>
          <p:nvPr/>
        </p:nvSpPr>
        <p:spPr>
          <a:xfrm>
            <a:off x="831966" y="4224393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640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F56B23-B3C6-4CCE-93E2-6F142E8C9F12}"/>
              </a:ext>
            </a:extLst>
          </p:cNvPr>
          <p:cNvSpPr txBox="1"/>
          <p:nvPr/>
        </p:nvSpPr>
        <p:spPr>
          <a:xfrm>
            <a:off x="3609803" y="4224393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1AD91-5510-4FE7-BED2-078458017948}"/>
              </a:ext>
            </a:extLst>
          </p:cNvPr>
          <p:cNvSpPr txBox="1"/>
          <p:nvPr/>
        </p:nvSpPr>
        <p:spPr>
          <a:xfrm>
            <a:off x="6451374" y="4219557"/>
            <a:ext cx="89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10000 m</a:t>
            </a:r>
          </a:p>
        </p:txBody>
      </p:sp>
      <p:sp>
        <p:nvSpPr>
          <p:cNvPr id="24" name="Google Shape;230;p14">
            <a:extLst>
              <a:ext uri="{FF2B5EF4-FFF2-40B4-BE49-F238E27FC236}">
                <a16:creationId xmlns:a16="http://schemas.microsoft.com/office/drawing/2014/main" id="{A62D4381-1F2D-4B40-A4F0-65AF577E527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5668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AA7-3A22-43DF-97CB-180E002A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24.8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6047D-2904-4D52-A833-165811538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September 24 – November 8 (45 days)</a:t>
            </a:r>
          </a:p>
          <a:p>
            <a:pPr>
              <a:spcAft>
                <a:spcPts val="600"/>
              </a:spcAft>
            </a:pPr>
            <a:r>
              <a:rPr lang="en-US" dirty="0"/>
              <a:t>Ran wave propagation calculations on OLCF </a:t>
            </a:r>
            <a:r>
              <a:rPr lang="en-US" i="1" dirty="0"/>
              <a:t>Frontier</a:t>
            </a:r>
            <a:r>
              <a:rPr lang="en-US" dirty="0"/>
              <a:t> and low-frequency synthesis and stochastic simulations on TACC </a:t>
            </a:r>
            <a:r>
              <a:rPr lang="en-US" i="1" dirty="0"/>
              <a:t>Frontera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Used about 180,000 node-hours, including up to 44% of </a:t>
            </a:r>
            <a:r>
              <a:rPr lang="en-US" i="1" dirty="0"/>
              <a:t>Frontier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Ran 27,800 jobs using Pegasus-WMS and HTCondor workflow tools</a:t>
            </a:r>
          </a:p>
          <a:p>
            <a:pPr>
              <a:spcAft>
                <a:spcPts val="600"/>
              </a:spcAft>
            </a:pPr>
            <a:r>
              <a:rPr lang="en-US" dirty="0"/>
              <a:t>Managed 1 PB of data</a:t>
            </a:r>
          </a:p>
          <a:p>
            <a:pPr>
              <a:spcAft>
                <a:spcPts val="600"/>
              </a:spcAft>
            </a:pPr>
            <a:r>
              <a:rPr lang="en-US" dirty="0"/>
              <a:t>Produced 36 TB / 9 million files of output data products</a:t>
            </a:r>
          </a:p>
          <a:p>
            <a:pPr>
              <a:spcAft>
                <a:spcPts val="600"/>
              </a:spcAft>
            </a:pPr>
            <a:r>
              <a:rPr lang="en-US" dirty="0"/>
              <a:t>Generated 126.8 million three-component seismograms and 34.3 billion 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AB30B-9EC6-429E-85A5-A7BBA3B6AE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Google Shape;230;p14">
            <a:extLst>
              <a:ext uri="{FF2B5EF4-FFF2-40B4-BE49-F238E27FC236}">
                <a16:creationId xmlns:a16="http://schemas.microsoft.com/office/drawing/2014/main" id="{7773D8C4-608B-459C-80DF-31EF5CFE3DE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1696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D628-AA59-4740-AACD-A50D327C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Hazard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8759B-5131-408E-9218-E5B9A35957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 descr="A map of the pacific ocean&#10;&#10;Description automatically generated">
            <a:extLst>
              <a:ext uri="{FF2B5EF4-FFF2-40B4-BE49-F238E27FC236}">
                <a16:creationId xmlns:a16="http://schemas.microsoft.com/office/drawing/2014/main" id="{C8BA8916-C32D-4EE0-B3AC-8CCFAB285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" r="4283" b="3879"/>
          <a:stretch/>
        </p:blipFill>
        <p:spPr>
          <a:xfrm>
            <a:off x="61824" y="891729"/>
            <a:ext cx="1468055" cy="1904999"/>
          </a:xfrm>
          <a:prstGeom prst="rect">
            <a:avLst/>
          </a:prstGeom>
        </p:spPr>
      </p:pic>
      <p:pic>
        <p:nvPicPr>
          <p:cNvPr id="9" name="Picture 8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2234B4C4-62B3-4D91-A045-2763A4F0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" r="4621" b="3879"/>
          <a:stretch/>
        </p:blipFill>
        <p:spPr>
          <a:xfrm>
            <a:off x="1516489" y="882990"/>
            <a:ext cx="1468055" cy="1922476"/>
          </a:xfrm>
          <a:prstGeom prst="rect">
            <a:avLst/>
          </a:prstGeom>
        </p:spPr>
      </p:pic>
      <p:pic>
        <p:nvPicPr>
          <p:cNvPr id="11" name="Picture 1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C855AEF6-14E1-4DF0-80ED-51F2746BC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" r="3774" b="3879"/>
          <a:stretch/>
        </p:blipFill>
        <p:spPr>
          <a:xfrm>
            <a:off x="2987983" y="882990"/>
            <a:ext cx="1492298" cy="19224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C9855B-92CD-4BE3-BF0B-9A28D79D9AB7}"/>
              </a:ext>
            </a:extLst>
          </p:cNvPr>
          <p:cNvCxnSpPr/>
          <p:nvPr/>
        </p:nvCxnSpPr>
        <p:spPr>
          <a:xfrm>
            <a:off x="4551219" y="900548"/>
            <a:ext cx="0" cy="39139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868F89-3A2B-4B16-9D63-D0E5CF750FF9}"/>
              </a:ext>
            </a:extLst>
          </p:cNvPr>
          <p:cNvCxnSpPr/>
          <p:nvPr/>
        </p:nvCxnSpPr>
        <p:spPr>
          <a:xfrm>
            <a:off x="114569" y="2881745"/>
            <a:ext cx="89065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map of the pacific ocean&#10;&#10;Description automatically generated">
            <a:extLst>
              <a:ext uri="{FF2B5EF4-FFF2-40B4-BE49-F238E27FC236}">
                <a16:creationId xmlns:a16="http://schemas.microsoft.com/office/drawing/2014/main" id="{2CEC3871-87A3-41CE-B6F5-45B5556AF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" r="4959" b="3879"/>
          <a:stretch/>
        </p:blipFill>
        <p:spPr>
          <a:xfrm>
            <a:off x="4593874" y="859892"/>
            <a:ext cx="1492298" cy="1968672"/>
          </a:xfrm>
          <a:prstGeom prst="rect">
            <a:avLst/>
          </a:prstGeom>
        </p:spPr>
      </p:pic>
      <p:pic>
        <p:nvPicPr>
          <p:cNvPr id="19" name="Picture 18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F80D34F8-0D0F-48D2-B603-FF37EAA6B3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4" r="4959" b="3879"/>
          <a:stretch/>
        </p:blipFill>
        <p:spPr>
          <a:xfrm>
            <a:off x="6086172" y="854391"/>
            <a:ext cx="1497864" cy="1979674"/>
          </a:xfrm>
          <a:prstGeom prst="rect">
            <a:avLst/>
          </a:prstGeom>
        </p:spPr>
      </p:pic>
      <p:pic>
        <p:nvPicPr>
          <p:cNvPr id="21" name="Picture 2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E337F2B1-D98B-4E25-ABD8-A5D5D1B00F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5" r="3943" b="3879"/>
          <a:stretch/>
        </p:blipFill>
        <p:spPr>
          <a:xfrm>
            <a:off x="7578421" y="850728"/>
            <a:ext cx="1522896" cy="1987000"/>
          </a:xfrm>
          <a:prstGeom prst="rect">
            <a:avLst/>
          </a:prstGeom>
        </p:spPr>
      </p:pic>
      <p:pic>
        <p:nvPicPr>
          <p:cNvPr id="23" name="Picture 22" descr="A map of the pacific ocean&#10;&#10;Description automatically generated">
            <a:extLst>
              <a:ext uri="{FF2B5EF4-FFF2-40B4-BE49-F238E27FC236}">
                <a16:creationId xmlns:a16="http://schemas.microsoft.com/office/drawing/2014/main" id="{65D01387-ADB5-42A5-B75B-FA1C0165D9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5" r="4959" b="3879"/>
          <a:stretch/>
        </p:blipFill>
        <p:spPr>
          <a:xfrm>
            <a:off x="73835" y="2959835"/>
            <a:ext cx="1444032" cy="1904999"/>
          </a:xfrm>
          <a:prstGeom prst="rect">
            <a:avLst/>
          </a:prstGeom>
        </p:spPr>
      </p:pic>
      <p:pic>
        <p:nvPicPr>
          <p:cNvPr id="25" name="Picture 24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7536C2C1-B1E9-4E45-9AAA-518EDEA3E7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35" r="4621" b="3879"/>
          <a:stretch/>
        </p:blipFill>
        <p:spPr>
          <a:xfrm>
            <a:off x="1519532" y="2951555"/>
            <a:ext cx="1461969" cy="1921558"/>
          </a:xfrm>
          <a:prstGeom prst="rect">
            <a:avLst/>
          </a:prstGeom>
        </p:spPr>
      </p:pic>
      <p:pic>
        <p:nvPicPr>
          <p:cNvPr id="27" name="Picture 26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0C6C93BE-71B4-456E-8490-652BE1A29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04" r="3943" b="3879"/>
          <a:stretch/>
        </p:blipFill>
        <p:spPr>
          <a:xfrm>
            <a:off x="2990046" y="2939709"/>
            <a:ext cx="1488172" cy="1945250"/>
          </a:xfrm>
          <a:prstGeom prst="rect">
            <a:avLst/>
          </a:prstGeom>
        </p:spPr>
      </p:pic>
      <p:pic>
        <p:nvPicPr>
          <p:cNvPr id="29" name="Picture 28" descr="A map of the pacific ocean&#10;&#10;Description automatically generated">
            <a:extLst>
              <a:ext uri="{FF2B5EF4-FFF2-40B4-BE49-F238E27FC236}">
                <a16:creationId xmlns:a16="http://schemas.microsoft.com/office/drawing/2014/main" id="{F811F7AE-51D9-4494-A7AE-AC102F70E4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66" r="4620" b="3879"/>
          <a:stretch/>
        </p:blipFill>
        <p:spPr>
          <a:xfrm>
            <a:off x="4595937" y="2936133"/>
            <a:ext cx="1488172" cy="1952403"/>
          </a:xfrm>
          <a:prstGeom prst="rect">
            <a:avLst/>
          </a:prstGeom>
        </p:spPr>
      </p:pic>
      <p:pic>
        <p:nvPicPr>
          <p:cNvPr id="31" name="Picture 3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19B2B834-1370-4F7C-AECB-4CA46FADE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43" r="4451" b="4778"/>
          <a:stretch/>
        </p:blipFill>
        <p:spPr>
          <a:xfrm>
            <a:off x="6098027" y="2949064"/>
            <a:ext cx="1474155" cy="1926540"/>
          </a:xfrm>
          <a:prstGeom prst="rect">
            <a:avLst/>
          </a:prstGeom>
        </p:spPr>
      </p:pic>
      <p:pic>
        <p:nvPicPr>
          <p:cNvPr id="33" name="Picture 32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8B70B334-3239-4545-B8EF-8250385949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35" r="3435" b="3879"/>
          <a:stretch/>
        </p:blipFill>
        <p:spPr>
          <a:xfrm>
            <a:off x="7587577" y="2936134"/>
            <a:ext cx="1504584" cy="19524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575835-F4BF-4A9C-8C01-0327D9B01EFF}"/>
              </a:ext>
            </a:extLst>
          </p:cNvPr>
          <p:cNvSpPr txBox="1"/>
          <p:nvPr/>
        </p:nvSpPr>
        <p:spPr>
          <a:xfrm>
            <a:off x="149204" y="2128246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CED695-124D-4E14-A2E7-2601F831F98C}"/>
              </a:ext>
            </a:extLst>
          </p:cNvPr>
          <p:cNvSpPr txBox="1"/>
          <p:nvPr/>
        </p:nvSpPr>
        <p:spPr>
          <a:xfrm>
            <a:off x="1025635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4C9AFF-69B6-45F4-9A86-A8EFC4711E5F}"/>
              </a:ext>
            </a:extLst>
          </p:cNvPr>
          <p:cNvSpPr txBox="1"/>
          <p:nvPr/>
        </p:nvSpPr>
        <p:spPr>
          <a:xfrm>
            <a:off x="1537898" y="206912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B155FB3-65FE-4ECE-9FF7-3B14457BB1A5}"/>
              </a:ext>
            </a:extLst>
          </p:cNvPr>
          <p:cNvCxnSpPr>
            <a:cxnSpLocks/>
          </p:cNvCxnSpPr>
          <p:nvPr/>
        </p:nvCxnSpPr>
        <p:spPr>
          <a:xfrm>
            <a:off x="1669475" y="229803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5CAE516-C509-48DB-A269-E12F2D144020}"/>
              </a:ext>
            </a:extLst>
          </p:cNvPr>
          <p:cNvSpPr txBox="1"/>
          <p:nvPr/>
        </p:nvSpPr>
        <p:spPr>
          <a:xfrm>
            <a:off x="3031794" y="206372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295A56D-5399-403B-9A24-A1350D8EEE57}"/>
              </a:ext>
            </a:extLst>
          </p:cNvPr>
          <p:cNvCxnSpPr>
            <a:cxnSpLocks/>
          </p:cNvCxnSpPr>
          <p:nvPr/>
        </p:nvCxnSpPr>
        <p:spPr>
          <a:xfrm>
            <a:off x="3172691" y="229803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DDE8D77-0F6F-482E-839B-2AA25C763078}"/>
              </a:ext>
            </a:extLst>
          </p:cNvPr>
          <p:cNvSpPr txBox="1"/>
          <p:nvPr/>
        </p:nvSpPr>
        <p:spPr>
          <a:xfrm>
            <a:off x="149204" y="4190500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6511F-63BD-4FC4-AA41-583FF78963F1}"/>
              </a:ext>
            </a:extLst>
          </p:cNvPr>
          <p:cNvSpPr txBox="1"/>
          <p:nvPr/>
        </p:nvSpPr>
        <p:spPr>
          <a:xfrm>
            <a:off x="1537898" y="4131383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78BAC3D-93C3-46AE-B2A4-6F704CAAEF5A}"/>
              </a:ext>
            </a:extLst>
          </p:cNvPr>
          <p:cNvCxnSpPr>
            <a:cxnSpLocks/>
          </p:cNvCxnSpPr>
          <p:nvPr/>
        </p:nvCxnSpPr>
        <p:spPr>
          <a:xfrm>
            <a:off x="1669475" y="4360290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886CA8E-F784-4BD5-A470-501C458D0AE5}"/>
              </a:ext>
            </a:extLst>
          </p:cNvPr>
          <p:cNvSpPr txBox="1"/>
          <p:nvPr/>
        </p:nvSpPr>
        <p:spPr>
          <a:xfrm>
            <a:off x="3031794" y="4125983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BD5652-9B40-4AEC-A496-434E40B38472}"/>
              </a:ext>
            </a:extLst>
          </p:cNvPr>
          <p:cNvCxnSpPr>
            <a:cxnSpLocks/>
          </p:cNvCxnSpPr>
          <p:nvPr/>
        </p:nvCxnSpPr>
        <p:spPr>
          <a:xfrm>
            <a:off x="3172691" y="4360290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59A2413-6877-449E-8EC0-B36295ABBA91}"/>
              </a:ext>
            </a:extLst>
          </p:cNvPr>
          <p:cNvSpPr txBox="1"/>
          <p:nvPr/>
        </p:nvSpPr>
        <p:spPr>
          <a:xfrm>
            <a:off x="4688552" y="2135703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DFA612-6764-4261-BBCB-9BEBA5635D8F}"/>
              </a:ext>
            </a:extLst>
          </p:cNvPr>
          <p:cNvSpPr txBox="1"/>
          <p:nvPr/>
        </p:nvSpPr>
        <p:spPr>
          <a:xfrm>
            <a:off x="6118808" y="206965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00BE1D-F183-4D21-852B-60F64F74544A}"/>
              </a:ext>
            </a:extLst>
          </p:cNvPr>
          <p:cNvCxnSpPr>
            <a:cxnSpLocks/>
          </p:cNvCxnSpPr>
          <p:nvPr/>
        </p:nvCxnSpPr>
        <p:spPr>
          <a:xfrm>
            <a:off x="6250385" y="229856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87C8220-BE39-4C27-8F06-75901891630B}"/>
              </a:ext>
            </a:extLst>
          </p:cNvPr>
          <p:cNvSpPr txBox="1"/>
          <p:nvPr/>
        </p:nvSpPr>
        <p:spPr>
          <a:xfrm>
            <a:off x="7612704" y="206425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17D75EE-C0B7-46A1-9368-1C0130254FB2}"/>
              </a:ext>
            </a:extLst>
          </p:cNvPr>
          <p:cNvCxnSpPr>
            <a:cxnSpLocks/>
          </p:cNvCxnSpPr>
          <p:nvPr/>
        </p:nvCxnSpPr>
        <p:spPr>
          <a:xfrm>
            <a:off x="7753601" y="229856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AC6F8AB-BBB6-4EBE-B424-1FE72772490D}"/>
              </a:ext>
            </a:extLst>
          </p:cNvPr>
          <p:cNvSpPr txBox="1"/>
          <p:nvPr/>
        </p:nvSpPr>
        <p:spPr>
          <a:xfrm>
            <a:off x="4675442" y="4237049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28EAEB-01F4-4BDC-8D2F-E4B7813D63D3}"/>
              </a:ext>
            </a:extLst>
          </p:cNvPr>
          <p:cNvSpPr txBox="1"/>
          <p:nvPr/>
        </p:nvSpPr>
        <p:spPr>
          <a:xfrm>
            <a:off x="6119552" y="4150224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DC85041-6980-450D-A71E-A5C663EB1C79}"/>
              </a:ext>
            </a:extLst>
          </p:cNvPr>
          <p:cNvCxnSpPr>
            <a:cxnSpLocks/>
          </p:cNvCxnSpPr>
          <p:nvPr/>
        </p:nvCxnSpPr>
        <p:spPr>
          <a:xfrm>
            <a:off x="6251129" y="4379131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8AA0815-54F0-4E66-AFAF-ED6D0CB22ADE}"/>
              </a:ext>
            </a:extLst>
          </p:cNvPr>
          <p:cNvSpPr txBox="1"/>
          <p:nvPr/>
        </p:nvSpPr>
        <p:spPr>
          <a:xfrm>
            <a:off x="7613448" y="4144824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6A6835-D202-414B-BC0E-F9942B5D4B49}"/>
              </a:ext>
            </a:extLst>
          </p:cNvPr>
          <p:cNvCxnSpPr>
            <a:cxnSpLocks/>
          </p:cNvCxnSpPr>
          <p:nvPr/>
        </p:nvCxnSpPr>
        <p:spPr>
          <a:xfrm>
            <a:off x="7754345" y="4379131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84DCBBE-6B21-4126-9122-CE540E85A248}"/>
              </a:ext>
            </a:extLst>
          </p:cNvPr>
          <p:cNvSpPr txBox="1"/>
          <p:nvPr/>
        </p:nvSpPr>
        <p:spPr>
          <a:xfrm>
            <a:off x="2473416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ED0825-CEC9-43F7-9C10-5376ED9B4227}"/>
              </a:ext>
            </a:extLst>
          </p:cNvPr>
          <p:cNvSpPr txBox="1"/>
          <p:nvPr/>
        </p:nvSpPr>
        <p:spPr>
          <a:xfrm>
            <a:off x="3982963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F9DD45-9A59-480A-8829-277D6C6FBB64}"/>
              </a:ext>
            </a:extLst>
          </p:cNvPr>
          <p:cNvSpPr txBox="1"/>
          <p:nvPr/>
        </p:nvSpPr>
        <p:spPr>
          <a:xfrm>
            <a:off x="5587223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3729A1-108E-41D9-B65F-75B51FAE543F}"/>
              </a:ext>
            </a:extLst>
          </p:cNvPr>
          <p:cNvSpPr txBox="1"/>
          <p:nvPr/>
        </p:nvSpPr>
        <p:spPr>
          <a:xfrm>
            <a:off x="7035004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6D530F-E925-4957-9368-44BB39B06820}"/>
              </a:ext>
            </a:extLst>
          </p:cNvPr>
          <p:cNvSpPr txBox="1"/>
          <p:nvPr/>
        </p:nvSpPr>
        <p:spPr>
          <a:xfrm>
            <a:off x="8544551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C733A2-629E-4FD3-8443-70C1C228FF1B}"/>
              </a:ext>
            </a:extLst>
          </p:cNvPr>
          <p:cNvSpPr txBox="1"/>
          <p:nvPr/>
        </p:nvSpPr>
        <p:spPr>
          <a:xfrm>
            <a:off x="996277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B9F620-EC65-4DBF-BFB8-C801EE23BADB}"/>
              </a:ext>
            </a:extLst>
          </p:cNvPr>
          <p:cNvSpPr txBox="1"/>
          <p:nvPr/>
        </p:nvSpPr>
        <p:spPr>
          <a:xfrm>
            <a:off x="2444058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3B83A6-DAFA-43CD-8A64-265EE31CB5C7}"/>
              </a:ext>
            </a:extLst>
          </p:cNvPr>
          <p:cNvSpPr txBox="1"/>
          <p:nvPr/>
        </p:nvSpPr>
        <p:spPr>
          <a:xfrm>
            <a:off x="3953605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601B03-AA05-40D3-8B6B-E03BE87E008B}"/>
              </a:ext>
            </a:extLst>
          </p:cNvPr>
          <p:cNvSpPr txBox="1"/>
          <p:nvPr/>
        </p:nvSpPr>
        <p:spPr>
          <a:xfrm>
            <a:off x="5501611" y="3092017"/>
            <a:ext cx="53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E68214-3F6B-4C55-B0E4-861700984EFA}"/>
              </a:ext>
            </a:extLst>
          </p:cNvPr>
          <p:cNvSpPr txBox="1"/>
          <p:nvPr/>
        </p:nvSpPr>
        <p:spPr>
          <a:xfrm>
            <a:off x="6987277" y="3092017"/>
            <a:ext cx="497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41C9C2-64D8-4DBA-A1D4-C97D10DA0D8A}"/>
              </a:ext>
            </a:extLst>
          </p:cNvPr>
          <p:cNvSpPr txBox="1"/>
          <p:nvPr/>
        </p:nvSpPr>
        <p:spPr>
          <a:xfrm>
            <a:off x="8461432" y="3092017"/>
            <a:ext cx="532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5" name="Google Shape;230;p14">
            <a:extLst>
              <a:ext uri="{FF2B5EF4-FFF2-40B4-BE49-F238E27FC236}">
                <a16:creationId xmlns:a16="http://schemas.microsoft.com/office/drawing/2014/main" id="{69AE27A7-1AB9-4E11-BC46-C8F2EBF0C9A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6C0F55-5B05-4128-9432-69473D10A797}"/>
              </a:ext>
            </a:extLst>
          </p:cNvPr>
          <p:cNvSpPr/>
          <p:nvPr/>
        </p:nvSpPr>
        <p:spPr>
          <a:xfrm>
            <a:off x="8572259" y="3733802"/>
            <a:ext cx="280177" cy="40820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EADF254-7DBA-4356-BD11-C7F39794FBC6}"/>
              </a:ext>
            </a:extLst>
          </p:cNvPr>
          <p:cNvSpPr/>
          <p:nvPr/>
        </p:nvSpPr>
        <p:spPr>
          <a:xfrm>
            <a:off x="4638391" y="848890"/>
            <a:ext cx="4496352" cy="2052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61DA8F4-0350-4348-B4D6-CA4F5520C4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7695"/>
          <a:stretch/>
        </p:blipFill>
        <p:spPr>
          <a:xfrm>
            <a:off x="4556506" y="1277212"/>
            <a:ext cx="2269134" cy="1640698"/>
          </a:xfrm>
          <a:prstGeom prst="rect">
            <a:avLst/>
          </a:prstGeom>
        </p:spPr>
      </p:pic>
      <p:pic>
        <p:nvPicPr>
          <p:cNvPr id="78" name="Picture 7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D8EDB4-1F6A-40D1-985F-7487BBB750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7695"/>
          <a:stretch/>
        </p:blipFill>
        <p:spPr>
          <a:xfrm>
            <a:off x="6833579" y="1260764"/>
            <a:ext cx="2269133" cy="164069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A6CE15B-0477-4D15-8E98-8E6081C731FF}"/>
              </a:ext>
            </a:extLst>
          </p:cNvPr>
          <p:cNvSpPr txBox="1"/>
          <p:nvPr/>
        </p:nvSpPr>
        <p:spPr>
          <a:xfrm>
            <a:off x="4714611" y="912038"/>
            <a:ext cx="199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CS18.8 velocity profile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2E6B55-F967-4907-BA21-E781375AF9A5}"/>
              </a:ext>
            </a:extLst>
          </p:cNvPr>
          <p:cNvSpPr/>
          <p:nvPr/>
        </p:nvSpPr>
        <p:spPr>
          <a:xfrm>
            <a:off x="5621551" y="1219249"/>
            <a:ext cx="396737" cy="13550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FCA08D-D334-4779-9E1C-E7AE44A6C1D9}"/>
              </a:ext>
            </a:extLst>
          </p:cNvPr>
          <p:cNvSpPr txBox="1"/>
          <p:nvPr/>
        </p:nvSpPr>
        <p:spPr>
          <a:xfrm>
            <a:off x="6965939" y="915032"/>
            <a:ext cx="198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CS24.8 velocity profile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7F921BD-1F91-4230-97EB-385B21C19151}"/>
              </a:ext>
            </a:extLst>
          </p:cNvPr>
          <p:cNvSpPr/>
          <p:nvPr/>
        </p:nvSpPr>
        <p:spPr>
          <a:xfrm>
            <a:off x="7888106" y="1219249"/>
            <a:ext cx="396737" cy="13550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E21E84A-DF9A-4DD9-9E33-567FEA4B4273}"/>
              </a:ext>
            </a:extLst>
          </p:cNvPr>
          <p:cNvCxnSpPr>
            <a:cxnSpLocks/>
            <a:stCxn id="76" idx="1"/>
          </p:cNvCxnSpPr>
          <p:nvPr/>
        </p:nvCxnSpPr>
        <p:spPr>
          <a:xfrm flipH="1" flipV="1">
            <a:off x="8147723" y="2571750"/>
            <a:ext cx="465567" cy="12218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9" grpId="0" animBg="1"/>
      <p:bldP spid="81" grpId="0"/>
      <p:bldP spid="82" grpId="0" animBg="1"/>
      <p:bldP spid="83" grpId="0"/>
      <p:bldP spid="85" grpId="0" animBg="1"/>
    </p:bldLst>
  </p:timing>
</p:sld>
</file>

<file path=ppt/theme/theme1.xml><?xml version="1.0" encoding="utf-8"?>
<a:theme xmlns:a="http://schemas.openxmlformats.org/drawingml/2006/main" name="SCEC Theme (2024)">
  <a:themeElements>
    <a:clrScheme name="Simple Light">
      <a:dk1>
        <a:srgbClr val="000000"/>
      </a:dk1>
      <a:lt1>
        <a:srgbClr val="FFFFFF"/>
      </a:lt1>
      <a:dk2>
        <a:srgbClr val="495867"/>
      </a:dk2>
      <a:lt2>
        <a:srgbClr val="E4EBF1"/>
      </a:lt2>
      <a:accent1>
        <a:srgbClr val="BDD5EA"/>
      </a:accent1>
      <a:accent2>
        <a:srgbClr val="577399"/>
      </a:accent2>
      <a:accent3>
        <a:srgbClr val="C22B48"/>
      </a:accent3>
      <a:accent4>
        <a:srgbClr val="FFAB40"/>
      </a:accent4>
      <a:accent5>
        <a:srgbClr val="579499"/>
      </a:accent5>
      <a:accent6>
        <a:srgbClr val="5C5799"/>
      </a:accent6>
      <a:hlink>
        <a:srgbClr val="C22B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3723</TotalTime>
  <Words>759</Words>
  <Application>Microsoft Office PowerPoint</Application>
  <PresentationFormat>On-screen Show (16:9)</PresentationFormat>
  <Paragraphs>163</Paragraphs>
  <Slides>14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Lora</vt:lpstr>
      <vt:lpstr>Roboto</vt:lpstr>
      <vt:lpstr>Roboto Medium</vt:lpstr>
      <vt:lpstr>Times New Roman</vt:lpstr>
      <vt:lpstr>SCEC Theme (2024)</vt:lpstr>
      <vt:lpstr>Advances in CyberShake Physics-Based Probabilistic Seismic Hazard Analysis</vt:lpstr>
      <vt:lpstr>CyberShake overview</vt:lpstr>
      <vt:lpstr>CyberShake Study 24.8: Northern California</vt:lpstr>
      <vt:lpstr>Changes and Updates</vt:lpstr>
      <vt:lpstr>Velocity Model</vt:lpstr>
      <vt:lpstr>Merged Taper</vt:lpstr>
      <vt:lpstr>Velocity Model Slices</vt:lpstr>
      <vt:lpstr>Study 24.8 Statistics</vt:lpstr>
      <vt:lpstr>Low-frequency Hazard Maps</vt:lpstr>
      <vt:lpstr>Low-frequency Aggregate Analyses</vt:lpstr>
      <vt:lpstr>Low-Frequency Site Terms</vt:lpstr>
      <vt:lpstr>Broadband Data Products</vt:lpstr>
      <vt:lpstr>Next Steps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Statewide California Earthquake Center</dc:title>
  <dc:creator>Scott Callaghan</dc:creator>
  <cp:lastModifiedBy>Scott Callaghan</cp:lastModifiedBy>
  <cp:revision>123</cp:revision>
  <dcterms:modified xsi:type="dcterms:W3CDTF">2024-12-05T22:57:18Z</dcterms:modified>
</cp:coreProperties>
</file>