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8" r:id="rId5"/>
    <p:sldId id="316" r:id="rId6"/>
    <p:sldId id="315" r:id="rId7"/>
    <p:sldId id="314" r:id="rId8"/>
    <p:sldId id="320" r:id="rId9"/>
    <p:sldId id="317" r:id="rId10"/>
    <p:sldId id="318" r:id="rId11"/>
    <p:sldId id="319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171E"/>
    <a:srgbClr val="9E1C1F"/>
    <a:srgbClr val="B5B79A"/>
    <a:srgbClr val="F4FF52"/>
    <a:srgbClr val="F9D691"/>
    <a:srgbClr val="FDFEDD"/>
    <a:srgbClr val="DDDDBE"/>
    <a:srgbClr val="AAB9C4"/>
    <a:srgbClr val="BBB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/>
    <p:restoredTop sz="86383"/>
  </p:normalViewPr>
  <p:slideViewPr>
    <p:cSldViewPr>
      <p:cViewPr varScale="1">
        <p:scale>
          <a:sx n="113" d="100"/>
          <a:sy n="113" d="100"/>
        </p:scale>
        <p:origin x="-642" y="-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4" y="205626"/>
            <a:ext cx="1313688" cy="670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217613" y="2133600"/>
            <a:ext cx="9753600" cy="1600201"/>
          </a:xfrm>
        </p:spPr>
        <p:txBody>
          <a:bodyPr>
            <a:normAutofit/>
          </a:bodyPr>
          <a:lstStyle>
            <a:lvl1pPr algn="ctr">
              <a:lnSpc>
                <a:spcPts val="5500"/>
              </a:lnSpc>
              <a:defRPr sz="4400" b="1" i="0" cap="none" baseline="0">
                <a:solidFill>
                  <a:srgbClr val="9D171E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217613" y="4038600"/>
            <a:ext cx="9753599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9D171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 userDrawn="1">
            <p:ph type="ftr" sz="quarter" idx="11"/>
          </p:nvPr>
        </p:nvSpPr>
        <p:spPr>
          <a:xfrm>
            <a:off x="7542212" y="6478741"/>
            <a:ext cx="41148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614245" y="7697337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90600"/>
            <a:ext cx="11582404" cy="54102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990600"/>
            <a:ext cx="5638801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8" y="990600"/>
            <a:ext cx="5623137" cy="5410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2669-E835-224C-A4FB-E230BDF9E72D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212" y="914400"/>
            <a:ext cx="5623562" cy="9144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1828800"/>
            <a:ext cx="5623562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2054" y="914400"/>
            <a:ext cx="5623562" cy="9144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1828800"/>
            <a:ext cx="5623562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EFF26-A8E4-414A-8E66-6412DFAC93C0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F229-4F64-DF42-8714-B47E434B5860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63052"/>
            <a:ext cx="12188825" cy="294948"/>
          </a:xfrm>
          <a:prstGeom prst="rect">
            <a:avLst/>
          </a:prstGeom>
          <a:solidFill>
            <a:srgbClr val="9D17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0F0A-C9FE-4240-9713-B9651F67AA84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2084050"/>
            <a:ext cx="8942832" cy="1639824"/>
          </a:xfrm>
          <a:prstGeom prst="rect">
            <a:avLst/>
          </a:prstGeom>
        </p:spPr>
      </p:pic>
      <p:sp>
        <p:nvSpPr>
          <p:cNvPr id="29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94612" y="6446520"/>
            <a:ext cx="4114800" cy="365125"/>
          </a:xfrm>
        </p:spPr>
        <p:txBody>
          <a:bodyPr/>
          <a:lstStyle>
            <a:lvl1pPr>
              <a:defRPr sz="1800" b="1" i="1"/>
            </a:lvl1pPr>
          </a:lstStyle>
          <a:p>
            <a:r>
              <a:rPr lang="en-US" dirty="0" err="1" smtClean="0"/>
              <a:t>www.SCEC.org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212" y="274638"/>
            <a:ext cx="11582404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990600"/>
            <a:ext cx="11582404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12" y="6620974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8D8011A-9C5E-E94F-9F56-DB8DA800CF19}" type="datetime1">
              <a:rPr lang="en-US" smtClean="0"/>
              <a:pPr/>
              <a:t>9/8/2017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5013" y="6620974"/>
            <a:ext cx="1143000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36C87F6-986D-49E6-AF40-1B3A1EE8064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037013" y="652889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i="1">
                <a:solidFill>
                  <a:srgbClr val="FFFFFF"/>
                </a:solidFill>
                <a:latin typeface="Times" charset="0"/>
                <a:ea typeface="Times" charset="0"/>
                <a:cs typeface="Times" charset="0"/>
              </a:defRPr>
            </a:lvl1pPr>
          </a:lstStyle>
          <a:p>
            <a:r>
              <a:rPr lang="en-US" dirty="0" smtClean="0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 cap="none" baseline="0">
          <a:solidFill>
            <a:srgbClr val="9D171E"/>
          </a:solidFill>
          <a:latin typeface="Times" charset="0"/>
          <a:ea typeface="Times" charset="0"/>
          <a:cs typeface="Times" charset="0"/>
        </a:defRPr>
      </a:lvl1pPr>
    </p:titleStyle>
    <p:bodyStyle>
      <a:lvl1pPr marL="233363" indent="-225425" algn="l" defTabSz="914400" rtl="0" eaLnBrk="1" latinLnBrk="0" hangingPunct="1">
        <a:lnSpc>
          <a:spcPct val="100000"/>
        </a:lnSpc>
        <a:spcBef>
          <a:spcPts val="1800"/>
        </a:spcBef>
        <a:buClr>
          <a:schemeClr val="tx1"/>
        </a:buClr>
        <a:buSzPct val="90000"/>
        <a:buFont typeface="Arial" pitchFamily="34" charset="0"/>
        <a:buChar char="•"/>
        <a:tabLst/>
        <a:defRPr sz="2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1pPr>
      <a:lvl2pPr marL="403225" indent="-16986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charset="0"/>
        <a:buChar char="•"/>
        <a:tabLst/>
        <a:defRPr sz="24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2pPr>
      <a:lvl3pPr marL="687388" indent="-18573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20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3pPr>
      <a:lvl4pPr marL="920750" indent="-1905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4pPr>
      <a:lvl5pPr marL="1147763" indent="-18891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800" kern="1200">
          <a:solidFill>
            <a:sysClr val="windowText" lastClr="000000"/>
          </a:solidFill>
          <a:latin typeface="Arial" charset="0"/>
          <a:ea typeface="Arial" charset="0"/>
          <a:cs typeface="Arial" charset="0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676400"/>
            <a:ext cx="9753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The long-run computational challenges for using 3D simulations in seismic hazard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4495800"/>
            <a:ext cx="9753599" cy="1143000"/>
          </a:xfrm>
        </p:spPr>
        <p:txBody>
          <a:bodyPr/>
          <a:lstStyle/>
          <a:p>
            <a:r>
              <a:rPr lang="en-US" dirty="0" smtClean="0"/>
              <a:t>Scott Callaghan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1</a:t>
            </a:fld>
            <a:endParaRPr lang="uk-UA" dirty="0"/>
          </a:p>
        </p:txBody>
      </p:sp>
      <p:grpSp>
        <p:nvGrpSpPr>
          <p:cNvPr id="88" name="Group 21"/>
          <p:cNvGrpSpPr/>
          <p:nvPr/>
        </p:nvGrpSpPr>
        <p:grpSpPr>
          <a:xfrm>
            <a:off x="5408612" y="4734580"/>
            <a:ext cx="2847974" cy="1818620"/>
            <a:chOff x="5867400" y="1524000"/>
            <a:chExt cx="2847975" cy="1818618"/>
          </a:xfrm>
        </p:grpSpPr>
        <p:grpSp>
          <p:nvGrpSpPr>
            <p:cNvPr id="89" name="Group 29"/>
            <p:cNvGrpSpPr>
              <a:grpSpLocks/>
            </p:cNvGrpSpPr>
            <p:nvPr/>
          </p:nvGrpSpPr>
          <p:grpSpPr bwMode="auto">
            <a:xfrm>
              <a:off x="5867400" y="1524000"/>
              <a:ext cx="2847975" cy="1295400"/>
              <a:chOff x="5762480" y="2514600"/>
              <a:chExt cx="2848120" cy="1295400"/>
            </a:xfrm>
          </p:grpSpPr>
          <p:sp>
            <p:nvSpPr>
              <p:cNvPr id="91" name="Rectangle 41"/>
              <p:cNvSpPr>
                <a:spLocks noChangeArrowheads="1"/>
              </p:cNvSpPr>
              <p:nvPr/>
            </p:nvSpPr>
            <p:spPr bwMode="auto">
              <a:xfrm>
                <a:off x="6248400" y="2514600"/>
                <a:ext cx="2362200" cy="1295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en-US"/>
              </a:p>
            </p:txBody>
          </p:sp>
          <p:pic>
            <p:nvPicPr>
              <p:cNvPr id="92" name="Picture 2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62480" y="2615318"/>
                <a:ext cx="2743200" cy="1047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0" name="TextBox 30"/>
            <p:cNvSpPr txBox="1">
              <a:spLocks noChangeArrowheads="1"/>
            </p:cNvSpPr>
            <p:nvPr/>
          </p:nvSpPr>
          <p:spPr bwMode="auto">
            <a:xfrm>
              <a:off x="6469406" y="2819399"/>
              <a:ext cx="2202848" cy="52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500,000 Seismograms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75M intensity measures</a:t>
              </a:r>
            </a:p>
          </p:txBody>
        </p:sp>
      </p:grpSp>
      <p:sp>
        <p:nvSpPr>
          <p:cNvPr id="93" name="Line 26"/>
          <p:cNvSpPr>
            <a:spLocks noChangeShapeType="1"/>
          </p:cNvSpPr>
          <p:nvPr/>
        </p:nvSpPr>
        <p:spPr bwMode="auto">
          <a:xfrm rot="5400000" flipH="1" flipV="1">
            <a:off x="6047585" y="2925062"/>
            <a:ext cx="0" cy="422304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26"/>
          <p:cNvSpPr>
            <a:spLocks noChangeShapeType="1"/>
          </p:cNvSpPr>
          <p:nvPr/>
        </p:nvSpPr>
        <p:spPr bwMode="auto">
          <a:xfrm rot="5400000" flipH="1" flipV="1">
            <a:off x="3897946" y="2907614"/>
            <a:ext cx="0" cy="457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14"/>
          <p:cNvSpPr>
            <a:spLocks noChangeArrowheads="1"/>
          </p:cNvSpPr>
          <p:nvPr/>
        </p:nvSpPr>
        <p:spPr bwMode="auto">
          <a:xfrm>
            <a:off x="2197794" y="2719311"/>
            <a:ext cx="1400265" cy="78588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800000"/>
                </a:solidFill>
              </a:rPr>
              <a:t>UCVM</a:t>
            </a:r>
          </a:p>
        </p:txBody>
      </p:sp>
      <p:sp>
        <p:nvSpPr>
          <p:cNvPr id="96" name="Rectangle 14"/>
          <p:cNvSpPr>
            <a:spLocks noChangeArrowheads="1"/>
          </p:cNvSpPr>
          <p:nvPr/>
        </p:nvSpPr>
        <p:spPr bwMode="auto">
          <a:xfrm>
            <a:off x="4204198" y="2752485"/>
            <a:ext cx="1530397" cy="72707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800000"/>
                </a:solidFill>
              </a:rPr>
              <a:t>AWP-ODC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293633" y="2778123"/>
            <a:ext cx="1489308" cy="72707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 smtClean="0">
                <a:solidFill>
                  <a:srgbClr val="800000"/>
                </a:solidFill>
              </a:rPr>
              <a:t>Seismogram Synthesis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992945" y="3497825"/>
            <a:ext cx="1954888" cy="769375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en-US" sz="1600" b="1" i="1" dirty="0">
                <a:latin typeface="Times"/>
                <a:cs typeface="Times"/>
              </a:rPr>
              <a:t>Mesh generation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cs typeface="Arial" pitchFamily="34" charset="0"/>
              </a:rPr>
              <a:t>1 job per site</a:t>
            </a:r>
          </a:p>
          <a:p>
            <a:pPr algn="ctr"/>
            <a:r>
              <a:rPr lang="en-US" sz="1200" b="1" i="1" dirty="0">
                <a:cs typeface="Arial" pitchFamily="34" charset="0"/>
              </a:rPr>
              <a:t>MPI, </a:t>
            </a:r>
            <a:r>
              <a:rPr lang="en-US" sz="1200" b="1" i="1" dirty="0" smtClean="0">
                <a:cs typeface="Arial" pitchFamily="34" charset="0"/>
              </a:rPr>
              <a:t>1500-4000 cores</a:t>
            </a:r>
            <a:endParaRPr lang="en-US" sz="1600" b="1" i="1" dirty="0"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31433" y="3497825"/>
            <a:ext cx="2111963" cy="769375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en-US" sz="1600" b="1" i="1" dirty="0">
                <a:latin typeface="Times"/>
                <a:cs typeface="Times"/>
              </a:rPr>
              <a:t>SGT computation</a:t>
            </a: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2 jobs per site</a:t>
            </a:r>
          </a:p>
          <a:p>
            <a:pPr algn="ctr"/>
            <a:r>
              <a:rPr lang="en-US" sz="1200" b="1" i="1" dirty="0">
                <a:solidFill>
                  <a:srgbClr val="000000"/>
                </a:solidFill>
                <a:latin typeface="Arial"/>
                <a:cs typeface="Arial"/>
              </a:rPr>
              <a:t>MPI, </a:t>
            </a:r>
            <a:r>
              <a:rPr lang="en-US" sz="1200" b="1" i="1" dirty="0" smtClean="0">
                <a:solidFill>
                  <a:srgbClr val="000000"/>
                </a:solidFill>
                <a:latin typeface="Arial"/>
                <a:cs typeface="Arial"/>
              </a:rPr>
              <a:t>200-800 </a:t>
            </a:r>
            <a:r>
              <a:rPr lang="en-US" sz="1200" b="1" i="1" dirty="0">
                <a:solidFill>
                  <a:srgbClr val="000000"/>
                </a:solidFill>
                <a:latin typeface="Arial"/>
                <a:cs typeface="Arial"/>
              </a:rPr>
              <a:t>GPUs</a:t>
            </a:r>
            <a:endParaRPr lang="en-US" sz="16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08526" y="3497825"/>
            <a:ext cx="2777030" cy="769375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en-US" sz="1600" b="1" i="1" dirty="0">
                <a:latin typeface="Times"/>
                <a:cs typeface="Times"/>
              </a:rPr>
              <a:t>Post-processing</a:t>
            </a:r>
          </a:p>
          <a:p>
            <a:pPr algn="ctr"/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500,000 </a:t>
            </a:r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jobs per site</a:t>
            </a:r>
          </a:p>
          <a:p>
            <a:pPr algn="ctr"/>
            <a:r>
              <a:rPr lang="en-US" sz="1200" b="1" dirty="0"/>
              <a:t>MPI master/worker, 3712 cores</a:t>
            </a:r>
            <a:endParaRPr lang="en-US" sz="1200" b="1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rot="5400000" flipH="1" flipV="1">
            <a:off x="8242898" y="2764570"/>
            <a:ext cx="1" cy="69813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6"/>
          <p:cNvSpPr>
            <a:spLocks noChangeShapeType="1"/>
          </p:cNvSpPr>
          <p:nvPr/>
        </p:nvSpPr>
        <p:spPr bwMode="auto">
          <a:xfrm rot="10800000" flipV="1">
            <a:off x="9417812" y="4328610"/>
            <a:ext cx="0" cy="26633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8702753" y="2590800"/>
            <a:ext cx="1324680" cy="96151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dirty="0">
                <a:solidFill>
                  <a:srgbClr val="800000"/>
                </a:solidFill>
              </a:rPr>
              <a:t>Data </a:t>
            </a:r>
          </a:p>
          <a:p>
            <a:pPr algn="ctr" eaLnBrk="0" hangingPunct="0"/>
            <a:r>
              <a:rPr lang="en-US" sz="1600" b="1" dirty="0">
                <a:solidFill>
                  <a:srgbClr val="800000"/>
                </a:solidFill>
              </a:rPr>
              <a:t>Product Generation</a:t>
            </a:r>
            <a:endParaRPr lang="en-US" sz="1600" b="1" dirty="0">
              <a:solidFill>
                <a:srgbClr val="800000"/>
              </a:solidFill>
              <a:latin typeface="Times New Roman" pitchFamily="-106" charset="0"/>
            </a:endParaRPr>
          </a:p>
        </p:txBody>
      </p:sp>
      <p:sp>
        <p:nvSpPr>
          <p:cNvPr id="104" name="Line 26"/>
          <p:cNvSpPr>
            <a:spLocks noChangeShapeType="1"/>
          </p:cNvSpPr>
          <p:nvPr/>
        </p:nvSpPr>
        <p:spPr bwMode="auto">
          <a:xfrm rot="10800000" flipH="1" flipV="1">
            <a:off x="7085013" y="4224013"/>
            <a:ext cx="0" cy="457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8503433" y="3505200"/>
            <a:ext cx="1858179" cy="830930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en-US" sz="1600" b="1" i="1" dirty="0">
                <a:latin typeface="Times"/>
                <a:cs typeface="Times"/>
              </a:rPr>
              <a:t>Populate DB, construct </a:t>
            </a:r>
            <a:r>
              <a:rPr lang="en-US" sz="1600" b="1" i="1" dirty="0" smtClean="0">
                <a:latin typeface="Times"/>
                <a:cs typeface="Times"/>
              </a:rPr>
              <a:t>images</a:t>
            </a:r>
            <a:endParaRPr lang="en-US" sz="1600" b="1" i="1" dirty="0">
              <a:latin typeface="Times"/>
              <a:cs typeface="Times"/>
            </a:endParaRPr>
          </a:p>
          <a:p>
            <a:pPr algn="ctr"/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6 jobs per site</a:t>
            </a:r>
          </a:p>
        </p:txBody>
      </p:sp>
      <p:sp>
        <p:nvSpPr>
          <p:cNvPr id="106" name="Line 26"/>
          <p:cNvSpPr>
            <a:spLocks noChangeShapeType="1"/>
          </p:cNvSpPr>
          <p:nvPr/>
        </p:nvSpPr>
        <p:spPr bwMode="auto">
          <a:xfrm rot="10800000" flipH="1">
            <a:off x="2946572" y="4267200"/>
            <a:ext cx="0" cy="34989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1968276" y="4707308"/>
            <a:ext cx="1941974" cy="1559181"/>
            <a:chOff x="1376950" y="3581400"/>
            <a:chExt cx="2107290" cy="1691912"/>
          </a:xfrm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950" y="3590560"/>
              <a:ext cx="2107287" cy="1682752"/>
            </a:xfrm>
            <a:prstGeom prst="rect">
              <a:avLst/>
            </a:prstGeom>
            <a:ln w="19050" cmpd="sng">
              <a:solidFill>
                <a:srgbClr val="000000"/>
              </a:solidFill>
            </a:ln>
          </p:spPr>
        </p:pic>
        <p:sp>
          <p:nvSpPr>
            <p:cNvPr id="109" name="TextBox 108"/>
            <p:cNvSpPr txBox="1"/>
            <p:nvPr/>
          </p:nvSpPr>
          <p:spPr>
            <a:xfrm>
              <a:off x="2760733" y="3581400"/>
              <a:ext cx="723507" cy="307777"/>
            </a:xfrm>
            <a:prstGeom prst="rect">
              <a:avLst/>
            </a:prstGeom>
            <a:noFill/>
            <a:effectLst>
              <a:outerShdw blurRad="25400" dist="127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solidFill>
                    <a:schemeClr val="bg1"/>
                  </a:solidFill>
                </a:rPr>
                <a:t>CVM-S4.26</a:t>
              </a:r>
            </a:p>
            <a:p>
              <a:pPr algn="ctr"/>
              <a:r>
                <a:rPr lang="en-US" sz="700" b="1" i="1" dirty="0">
                  <a:solidFill>
                    <a:schemeClr val="bg1"/>
                  </a:solidFill>
                </a:rPr>
                <a:t>z</a:t>
              </a:r>
              <a:r>
                <a:rPr lang="en-US" sz="700" b="1" dirty="0">
                  <a:solidFill>
                    <a:schemeClr val="bg1"/>
                  </a:solidFill>
                </a:rPr>
                <a:t> = 6 km</a:t>
              </a:r>
            </a:p>
          </p:txBody>
        </p:sp>
      </p:grpSp>
      <p:sp>
        <p:nvSpPr>
          <p:cNvPr id="110" name="Text Box 21"/>
          <p:cNvSpPr txBox="1">
            <a:spLocks noChangeArrowheads="1"/>
          </p:cNvSpPr>
          <p:nvPr/>
        </p:nvSpPr>
        <p:spPr bwMode="auto">
          <a:xfrm>
            <a:off x="1674812" y="6256946"/>
            <a:ext cx="2514600" cy="30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374" tIns="45687" rIns="91374" bIns="45687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Community Velocity Model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65233" y="2862458"/>
            <a:ext cx="1177726" cy="538542"/>
          </a:xfrm>
          <a:prstGeom prst="rect">
            <a:avLst/>
          </a:prstGeom>
          <a:noFill/>
        </p:spPr>
        <p:txBody>
          <a:bodyPr wrap="square" lIns="91374" tIns="45687" rIns="91374" bIns="45687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12 TB </a:t>
            </a:r>
          </a:p>
          <a:p>
            <a:pPr algn="ctr">
              <a:spcBef>
                <a:spcPts val="600"/>
              </a:spcBef>
            </a:pPr>
            <a:r>
              <a:rPr lang="en-US" sz="1200" dirty="0">
                <a:latin typeface="Arial"/>
                <a:cs typeface="Arial"/>
              </a:rPr>
              <a:t>data transfer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51657" y="1361015"/>
            <a:ext cx="1865634" cy="2314389"/>
            <a:chOff x="0" y="1957450"/>
            <a:chExt cx="2322834" cy="2619954"/>
          </a:xfrm>
        </p:grpSpPr>
        <p:pic>
          <p:nvPicPr>
            <p:cNvPr id="113" name="Picture 2" descr="04-UCERF-FaultProb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066956"/>
              <a:ext cx="2194561" cy="2510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Rectangle 113"/>
            <p:cNvSpPr/>
            <p:nvPr/>
          </p:nvSpPr>
          <p:spPr bwMode="auto">
            <a:xfrm>
              <a:off x="1408434" y="1957450"/>
              <a:ext cx="914400" cy="119391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95574" eaLnBrk="0" hangingPunct="0">
                <a:spcBef>
                  <a:spcPct val="50000"/>
                </a:spcBef>
              </a:pPr>
              <a:endParaRPr lang="en-US" sz="1600" dirty="0">
                <a:solidFill>
                  <a:schemeClr val="bg1"/>
                </a:solidFill>
                <a:latin typeface="Arial" pitchFamily="-65" charset="0"/>
              </a:endParaRPr>
            </a:p>
          </p:txBody>
        </p:sp>
      </p:grpSp>
      <p:sp>
        <p:nvSpPr>
          <p:cNvPr id="115" name="Text Box 21"/>
          <p:cNvSpPr txBox="1">
            <a:spLocks noChangeArrowheads="1"/>
          </p:cNvSpPr>
          <p:nvPr/>
        </p:nvSpPr>
        <p:spPr bwMode="auto">
          <a:xfrm>
            <a:off x="-14790" y="3657600"/>
            <a:ext cx="19689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en-US" sz="1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Uniform California Earthquake Rupture Forecast</a:t>
            </a:r>
          </a:p>
        </p:txBody>
      </p:sp>
      <p:sp>
        <p:nvSpPr>
          <p:cNvPr id="116" name="Line 26"/>
          <p:cNvSpPr>
            <a:spLocks noChangeShapeType="1"/>
          </p:cNvSpPr>
          <p:nvPr/>
        </p:nvSpPr>
        <p:spPr bwMode="auto">
          <a:xfrm rot="5400000" flipV="1">
            <a:off x="1941109" y="2959449"/>
            <a:ext cx="0" cy="353528"/>
          </a:xfrm>
          <a:prstGeom prst="line">
            <a:avLst/>
          </a:prstGeom>
          <a:noFill/>
          <a:ln w="31750" cmpd="sng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109557" tIns="54781" rIns="109557" bIns="5478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012" y="1143000"/>
            <a:ext cx="1820123" cy="1084010"/>
          </a:xfrm>
          <a:prstGeom prst="rect">
            <a:avLst/>
          </a:prstGeom>
        </p:spPr>
      </p:pic>
      <p:sp>
        <p:nvSpPr>
          <p:cNvPr id="118" name="Line 26"/>
          <p:cNvSpPr>
            <a:spLocks noChangeShapeType="1"/>
          </p:cNvSpPr>
          <p:nvPr/>
        </p:nvSpPr>
        <p:spPr bwMode="auto">
          <a:xfrm flipH="1">
            <a:off x="7020941" y="2274104"/>
            <a:ext cx="0" cy="452004"/>
          </a:xfrm>
          <a:prstGeom prst="line">
            <a:avLst/>
          </a:prstGeom>
          <a:noFill/>
          <a:ln w="31750" cmpd="sng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109557" tIns="54781" rIns="109557" bIns="5478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4570412" y="1295400"/>
            <a:ext cx="1815524" cy="756963"/>
          </a:xfrm>
          <a:prstGeom prst="rect">
            <a:avLst/>
          </a:prstGeom>
          <a:noFill/>
        </p:spPr>
        <p:txBody>
          <a:bodyPr wrap="square" lIns="109557" tIns="54781" rIns="109557" bIns="54781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</a:rPr>
              <a:t>Graves-</a:t>
            </a:r>
            <a:r>
              <a:rPr lang="en-US" sz="1400" b="1" dirty="0" err="1">
                <a:solidFill>
                  <a:srgbClr val="000000"/>
                </a:solidFill>
              </a:rPr>
              <a:t>Pitarka</a:t>
            </a:r>
            <a:r>
              <a:rPr lang="en-US" sz="1400" b="1" dirty="0">
                <a:solidFill>
                  <a:srgbClr val="000000"/>
                </a:solidFill>
              </a:rPr>
              <a:t> kinematic rupture </a:t>
            </a:r>
            <a:r>
              <a:rPr lang="en-US" sz="1400" b="1" dirty="0" smtClean="0">
                <a:solidFill>
                  <a:srgbClr val="000000"/>
                </a:solidFill>
              </a:rPr>
              <a:t>generator</a:t>
            </a:r>
            <a:endParaRPr lang="en-US" sz="1400" b="1" dirty="0">
              <a:solidFill>
                <a:srgbClr val="000000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8731936" y="4724400"/>
            <a:ext cx="1525590" cy="1267281"/>
            <a:chOff x="3581400" y="1447800"/>
            <a:chExt cx="1809162" cy="1502834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400" y="1447800"/>
              <a:ext cx="1803400" cy="1502834"/>
            </a:xfrm>
            <a:prstGeom prst="rect">
              <a:avLst/>
            </a:prstGeom>
            <a:ln>
              <a:solidFill>
                <a:srgbClr val="800000"/>
              </a:solidFill>
            </a:ln>
          </p:spPr>
        </p:pic>
        <p:sp>
          <p:nvSpPr>
            <p:cNvPr id="122" name="TextBox 30"/>
            <p:cNvSpPr txBox="1">
              <a:spLocks noChangeArrowheads="1"/>
            </p:cNvSpPr>
            <p:nvPr/>
          </p:nvSpPr>
          <p:spPr bwMode="auto">
            <a:xfrm>
              <a:off x="4343402" y="1524000"/>
              <a:ext cx="10471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hazard curves</a:t>
              </a: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0437812" y="1443335"/>
            <a:ext cx="1564816" cy="609028"/>
          </a:xfrm>
          <a:prstGeom prst="rect">
            <a:avLst/>
          </a:prstGeom>
          <a:noFill/>
        </p:spPr>
        <p:txBody>
          <a:bodyPr wrap="square" lIns="109557" tIns="54781" rIns="109557" bIns="54781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</a:rPr>
              <a:t>CyberShake</a:t>
            </a:r>
            <a:r>
              <a:rPr lang="en-US" sz="1600" b="1" dirty="0" smtClean="0">
                <a:solidFill>
                  <a:srgbClr val="000000"/>
                </a:solidFill>
              </a:rPr>
              <a:t> Hazard Map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4" name="Line 26"/>
          <p:cNvSpPr>
            <a:spLocks noChangeShapeType="1"/>
          </p:cNvSpPr>
          <p:nvPr/>
        </p:nvSpPr>
        <p:spPr bwMode="auto">
          <a:xfrm rot="5400000" flipH="1" flipV="1">
            <a:off x="10258958" y="4431266"/>
            <a:ext cx="961494" cy="75618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91374" tIns="45687" rIns="91374" bIns="45687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26"/>
          <p:cNvSpPr>
            <a:spLocks noChangeShapeType="1"/>
          </p:cNvSpPr>
          <p:nvPr/>
        </p:nvSpPr>
        <p:spPr bwMode="auto">
          <a:xfrm rot="5400000" flipV="1">
            <a:off x="3030658" y="44091"/>
            <a:ext cx="0" cy="3231914"/>
          </a:xfrm>
          <a:prstGeom prst="line">
            <a:avLst/>
          </a:prstGeom>
          <a:noFill/>
          <a:ln w="31750" cmpd="sng">
            <a:solidFill>
              <a:srgbClr val="800000"/>
            </a:solidFill>
            <a:round/>
            <a:headEnd/>
            <a:tailEnd type="stealth" w="med" len="med"/>
          </a:ln>
        </p:spPr>
        <p:txBody>
          <a:bodyPr lIns="109557" tIns="54781" rIns="109557" bIns="5478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4813" b="5138"/>
          <a:stretch/>
        </p:blipFill>
        <p:spPr bwMode="auto">
          <a:xfrm>
            <a:off x="10256217" y="2009200"/>
            <a:ext cx="1934195" cy="22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Reciprocity in </a:t>
            </a:r>
            <a:r>
              <a:rPr lang="en-US" dirty="0" err="1" smtClean="0"/>
              <a:t>CyberShake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990600"/>
            <a:ext cx="11582404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CyberShake</a:t>
            </a:r>
            <a:r>
              <a:rPr lang="en-US" dirty="0" smtClean="0"/>
              <a:t> uses reciprocity to reduce computational cost</a:t>
            </a:r>
          </a:p>
          <a:p>
            <a:r>
              <a:rPr lang="en-US" dirty="0" smtClean="0"/>
              <a:t>Impulse is placed at site of interest</a:t>
            </a:r>
          </a:p>
          <a:p>
            <a:r>
              <a:rPr lang="en-US" dirty="0" smtClean="0"/>
              <a:t>2 Strain Green Tensor simulations are performed</a:t>
            </a:r>
          </a:p>
          <a:p>
            <a:r>
              <a:rPr lang="en-US" dirty="0" smtClean="0"/>
              <a:t>In post-processing, SGT time-series is convolved with slip time history at each point on fault surface to produce seismogram</a:t>
            </a:r>
          </a:p>
          <a:p>
            <a:r>
              <a:rPr lang="en-US" dirty="0" smtClean="0"/>
              <a:t>Non-linearity breaks reciprocity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2</a:t>
            </a:fld>
            <a:endParaRPr lang="uk-UA" dirty="0"/>
          </a:p>
        </p:txBody>
      </p:sp>
      <p:grpSp>
        <p:nvGrpSpPr>
          <p:cNvPr id="34" name="Group 33"/>
          <p:cNvGrpSpPr/>
          <p:nvPr/>
        </p:nvGrpSpPr>
        <p:grpSpPr>
          <a:xfrm>
            <a:off x="225424" y="4343400"/>
            <a:ext cx="2287588" cy="1600200"/>
            <a:chOff x="1065212" y="4191000"/>
            <a:chExt cx="2287588" cy="1600200"/>
          </a:xfrm>
        </p:grpSpPr>
        <p:sp>
          <p:nvSpPr>
            <p:cNvPr id="8" name="Parallelogram 7"/>
            <p:cNvSpPr/>
            <p:nvPr/>
          </p:nvSpPr>
          <p:spPr>
            <a:xfrm flipH="1">
              <a:off x="1066800" y="4191000"/>
              <a:ext cx="2286000" cy="914400"/>
            </a:xfrm>
            <a:prstGeom prst="parallelogram">
              <a:avLst>
                <a:gd name="adj" fmla="val 65833"/>
              </a:avLst>
            </a:prstGeom>
            <a:solidFill>
              <a:srgbClr val="FFFFFF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6400" y="5105400"/>
              <a:ext cx="1676400" cy="685800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Parallelogram 9"/>
            <p:cNvSpPr/>
            <p:nvPr/>
          </p:nvSpPr>
          <p:spPr>
            <a:xfrm rot="5400000">
              <a:off x="570706" y="4685506"/>
              <a:ext cx="1600200" cy="611188"/>
            </a:xfrm>
            <a:prstGeom prst="parallelogram">
              <a:avLst>
                <a:gd name="adj" fmla="val 152925"/>
              </a:avLst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28775" y="4191000"/>
              <a:ext cx="600075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00275" y="4191000"/>
              <a:ext cx="633046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19325" y="5105400"/>
              <a:ext cx="0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19400" y="5105400"/>
              <a:ext cx="0" cy="685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38250" y="4448175"/>
              <a:ext cx="167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457325" y="4762500"/>
              <a:ext cx="1676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38250" y="4448175"/>
              <a:ext cx="0" cy="657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38275" y="4752975"/>
              <a:ext cx="0" cy="6572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1898649" y="4662487"/>
              <a:ext cx="228600" cy="2000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Oval 30"/>
            <p:cNvSpPr/>
            <p:nvPr/>
          </p:nvSpPr>
          <p:spPr>
            <a:xfrm rot="20384296">
              <a:off x="1751012" y="4588669"/>
              <a:ext cx="525463" cy="328612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/>
            <p:cNvSpPr/>
            <p:nvPr/>
          </p:nvSpPr>
          <p:spPr>
            <a:xfrm rot="20823188">
              <a:off x="1674812" y="4448175"/>
              <a:ext cx="839788" cy="511969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12145" y="5976068"/>
            <a:ext cx="13436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Impulse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2"/>
          <a:stretch/>
        </p:blipFill>
        <p:spPr bwMode="auto">
          <a:xfrm rot="10800000" flipH="1" flipV="1">
            <a:off x="3271871" y="4267200"/>
            <a:ext cx="2898741" cy="164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4478590"/>
            <a:ext cx="1820123" cy="1084010"/>
          </a:xfrm>
          <a:prstGeom prst="rect">
            <a:avLst/>
          </a:prstGeom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5002" r="7132" b="4569"/>
          <a:stretch/>
        </p:blipFill>
        <p:spPr bwMode="auto">
          <a:xfrm>
            <a:off x="8943522" y="4114800"/>
            <a:ext cx="3246890" cy="173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354207" y="6019800"/>
            <a:ext cx="13436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SGTs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99212" y="5976068"/>
            <a:ext cx="2590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Slip time history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4412" y="4829175"/>
            <a:ext cx="3810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dirty="0" smtClean="0"/>
              <a:t>*</a:t>
            </a:r>
            <a:endParaRPr lang="en-US" sz="48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665412" y="5020595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456612" y="501199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9599612" y="5976068"/>
            <a:ext cx="19050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Seismogram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34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 </a:t>
            </a:r>
            <a:r>
              <a:rPr lang="en-US" dirty="0" err="1" smtClean="0"/>
              <a:t>CyberShake</a:t>
            </a:r>
            <a:r>
              <a:rPr lang="en-US" dirty="0" smtClean="0"/>
              <a:t>: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Pseudo-nonlinearity: continue with current workflow, adding additional non-linear approximations</a:t>
            </a:r>
          </a:p>
          <a:p>
            <a:r>
              <a:rPr lang="en-US" dirty="0" smtClean="0"/>
              <a:t>New kinematic rupture descriptions could approximate non-linear source effects</a:t>
            </a:r>
          </a:p>
          <a:p>
            <a:r>
              <a:rPr lang="en-US" dirty="0" smtClean="0"/>
              <a:t>Additional post-processing in reciprocity step could approximate non-linear crustal effects</a:t>
            </a:r>
          </a:p>
          <a:p>
            <a:r>
              <a:rPr lang="en-US" dirty="0" smtClean="0"/>
              <a:t>Could calibrate against suites of full non-linear simulations to generate pseudo-nonlinear models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93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Non-linear </a:t>
            </a:r>
            <a:r>
              <a:rPr lang="en-US" dirty="0" err="1" smtClean="0"/>
              <a:t>CyberShake</a:t>
            </a:r>
            <a:r>
              <a:rPr lang="en-US" dirty="0" smtClean="0"/>
              <a:t>: Hybrid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dirty="0" err="1"/>
              <a:t>CyberShake</a:t>
            </a:r>
            <a:r>
              <a:rPr lang="en-US" dirty="0"/>
              <a:t> to include forward simulations</a:t>
            </a:r>
          </a:p>
          <a:p>
            <a:r>
              <a:rPr lang="en-US" dirty="0"/>
              <a:t>Converting </a:t>
            </a:r>
            <a:r>
              <a:rPr lang="en-US" dirty="0" err="1"/>
              <a:t>CyberShake</a:t>
            </a:r>
            <a:r>
              <a:rPr lang="en-US" dirty="0"/>
              <a:t> to forward-only is expensive</a:t>
            </a:r>
          </a:p>
          <a:p>
            <a:pPr lvl="1"/>
            <a:r>
              <a:rPr lang="en-US" dirty="0"/>
              <a:t>Most recent Study 17.3 used 21.6 million core-hours	</a:t>
            </a:r>
          </a:p>
          <a:p>
            <a:pPr lvl="1"/>
            <a:r>
              <a:rPr lang="en-US" dirty="0"/>
              <a:t>Running forward-only would have used ~1.1 billion</a:t>
            </a:r>
          </a:p>
          <a:p>
            <a:r>
              <a:rPr lang="en-US" dirty="0"/>
              <a:t>Less than 10% of sources account for more than 90% of the hazard</a:t>
            </a:r>
          </a:p>
          <a:p>
            <a:pPr lvl="1"/>
            <a:r>
              <a:rPr lang="en-US" dirty="0"/>
              <a:t>Even less than 10% at the rupture level</a:t>
            </a:r>
          </a:p>
          <a:p>
            <a:r>
              <a:rPr lang="en-US" dirty="0"/>
              <a:t>Combine forward-simulation of a small subset of events with reciprocity for the majority</a:t>
            </a:r>
          </a:p>
          <a:p>
            <a:pPr lvl="1"/>
            <a:r>
              <a:rPr lang="en-US" dirty="0"/>
              <a:t>3% forward (15,000 events) + 97% reciprocity = 51 million core-hours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0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becomes how to determine which events should be forward-simulated</a:t>
            </a:r>
          </a:p>
          <a:p>
            <a:r>
              <a:rPr lang="en-US" dirty="0" smtClean="0"/>
              <a:t>For previously-run sites, can use previous disaggregation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36612" y="2758857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Source# %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Contribution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TotExceedRate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SourceName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000112  28.44   		1.1660034E-4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Jacinto;SBV+SJV+A+C </a:t>
            </a:r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000110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08.01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		3.284774E-5 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Jacinto;SBV+SJV 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000111  07.77   		3.1859796E-5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Jacinto;SBV+SJV+A   </a:t>
            </a:r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000094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07.09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2.9080562E-5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S. San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Andreas;SM+NSB+SSB+BG+CO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>
                <a:latin typeface="Courier New" pitchFamily="49" charset="0"/>
                <a:cs typeface="Courier New" pitchFamily="49" charset="0"/>
              </a:rPr>
              <a:t>000109  06.39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		2.6198057E-5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Jacinto;SBV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000079  04.62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1.894212E-5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S. San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Andreas;NSB+SSB+BG+CO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000097  02.97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1.21608555E-5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S. San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Andreas;SSB+BG+CO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000093  02.77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1.1355708E-5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S. San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Andreas;SM+NSB+SSB+BG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>
                <a:latin typeface="Courier New" pitchFamily="49" charset="0"/>
                <a:cs typeface="Courier New" pitchFamily="49" charset="0"/>
              </a:rPr>
              <a:t>000130  02.38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		9.758109E-6 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Jacinto (SB to C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>
                <a:latin typeface="Courier New" pitchFamily="49" charset="0"/>
                <a:cs typeface="Courier New" pitchFamily="49" charset="0"/>
              </a:rPr>
              <a:t>000115  02.10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		8.5908005E-6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Jacinto;SBV+SJV+A+CC+B+SM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000086  02.05  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	8.392931E-6    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S. San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Andreas;PK+CH+CC+BB+NM+SM+NSB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000114  01.79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		7.3234287E-6    </a:t>
            </a:r>
            <a:r>
              <a:rPr lang="it-IT" sz="1400" dirty="0">
                <a:latin typeface="Courier New" pitchFamily="49" charset="0"/>
                <a:cs typeface="Courier New" pitchFamily="49" charset="0"/>
              </a:rPr>
              <a:t>San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Jacinto;SBV+SJV+A+CC+B</a:t>
            </a:r>
            <a:endParaRPr lang="it-IT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it-IT" sz="1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new sites / velocity models, can predict intensity measure and therefore predict disaggregation results</a:t>
            </a:r>
          </a:p>
          <a:p>
            <a:r>
              <a:rPr lang="en-US" dirty="0" smtClean="0"/>
              <a:t>What GMPEs do</a:t>
            </a:r>
          </a:p>
          <a:p>
            <a:r>
              <a:rPr lang="en-US" dirty="0" smtClean="0"/>
              <a:t>Can tolerate a moderate amount of </a:t>
            </a:r>
            <a:r>
              <a:rPr lang="en-US" dirty="0" smtClean="0"/>
              <a:t>error, especially by being inclusive</a:t>
            </a:r>
            <a:endParaRPr lang="en-US" dirty="0" smtClean="0"/>
          </a:p>
          <a:p>
            <a:r>
              <a:rPr lang="en-US" dirty="0" smtClean="0"/>
              <a:t>Use machine learning to classify events into forward-simulation or reciprocity</a:t>
            </a:r>
          </a:p>
          <a:p>
            <a:pPr lvl="1"/>
            <a:r>
              <a:rPr lang="en-US" dirty="0" smtClean="0"/>
              <a:t>Very preliminary work suggests this is </a:t>
            </a:r>
            <a:r>
              <a:rPr lang="en-US" dirty="0" smtClean="0"/>
              <a:t>promising</a:t>
            </a:r>
          </a:p>
          <a:p>
            <a:r>
              <a:rPr lang="en-US" dirty="0" smtClean="0"/>
              <a:t>Could mesh well with UCERF 3 ERF option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lassify into </a:t>
            </a:r>
            <a:r>
              <a:rPr lang="en-US" dirty="0" smtClean="0"/>
              <a:t>(GMPE, reciprocity, forward)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24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continue to integrate new developments into </a:t>
            </a:r>
            <a:r>
              <a:rPr lang="en-US" dirty="0" err="1" smtClean="0"/>
              <a:t>CyberShake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Nonlinearity will be important especially at higher frequencies</a:t>
            </a:r>
          </a:p>
          <a:p>
            <a:r>
              <a:rPr lang="en-US" dirty="0" smtClean="0"/>
              <a:t>Pseudo-nonlinearity or hybrid approaches may provide path forward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A9BA-5035-D449-8FE0-B8C91CFFF0DB}" type="datetime1">
              <a:rPr lang="en-US" smtClean="0"/>
              <a:t>9/8/2017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Earthquake Center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95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ustom 8">
      <a:dk1>
        <a:srgbClr val="000000"/>
      </a:dk1>
      <a:lt1>
        <a:srgbClr val="990000"/>
      </a:lt1>
      <a:dk2>
        <a:srgbClr val="DDDDBE"/>
      </a:dk2>
      <a:lt2>
        <a:srgbClr val="AAB9C3"/>
      </a:lt2>
      <a:accent1>
        <a:srgbClr val="561643"/>
      </a:accent1>
      <a:accent2>
        <a:srgbClr val="2076FF"/>
      </a:accent2>
      <a:accent3>
        <a:srgbClr val="8EA604"/>
      </a:accent3>
      <a:accent4>
        <a:srgbClr val="F4B841"/>
      </a:accent4>
      <a:accent5>
        <a:srgbClr val="D17422"/>
      </a:accent5>
      <a:accent6>
        <a:srgbClr val="F75C03"/>
      </a:accent6>
      <a:hlink>
        <a:srgbClr val="2075FF"/>
      </a:hlink>
      <a:folHlink>
        <a:srgbClr val="AAB9C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MapSeries-NorthAmerica_Tan" id="{8CFAC0C2-7596-8141-AC09-7B1BE1AF27ED}" vid="{D2FAE4A1-1E70-C04D-8AB3-03C38252D52D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1380830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template - appropriate for students, teachers, or businesses -  features a title slide with a map of the North American continent in a gray-on-gray color scheme. It's one of a related series of templates, each featuring a different continent.  This template is compatible with PowerPoint 2013 and later, and offers a variety of slide layouts including title slides, bulleted lists, photo with captions, a sample chart,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2011-12-19T18:35:00+00:00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TP102804878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725058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DA4BDDA-73A5-4604-9F26-B2277CE3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DA6411-895A-4DF5-A580-370C32B8C9B0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Custom</PresentationFormat>
  <Paragraphs>107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Continental North America 16x9</vt:lpstr>
      <vt:lpstr>The long-run computational challenges for using 3D simulations in seismic hazard analysis</vt:lpstr>
      <vt:lpstr>CyberShake Overview</vt:lpstr>
      <vt:lpstr>Reciprocity in CyberShake</vt:lpstr>
      <vt:lpstr>Non-Linear CyberShake: Approximation</vt:lpstr>
      <vt:lpstr>Non-linear CyberShake: Hybrid</vt:lpstr>
      <vt:lpstr>Event Classification</vt:lpstr>
      <vt:lpstr>Event Classification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2017-06-20T22:47:00Z</cp:lastPrinted>
  <dcterms:created xsi:type="dcterms:W3CDTF">2017-06-20T22:12:15Z</dcterms:created>
  <dcterms:modified xsi:type="dcterms:W3CDTF">2017-09-08T17:20:11Z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