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393" r:id="rId2"/>
    <p:sldId id="401" r:id="rId3"/>
    <p:sldId id="395" r:id="rId4"/>
    <p:sldId id="408" r:id="rId5"/>
    <p:sldId id="391" r:id="rId6"/>
    <p:sldId id="392" r:id="rId7"/>
    <p:sldId id="370" r:id="rId8"/>
    <p:sldId id="416" r:id="rId9"/>
    <p:sldId id="405" r:id="rId10"/>
    <p:sldId id="411" r:id="rId11"/>
    <p:sldId id="412" r:id="rId12"/>
    <p:sldId id="419" r:id="rId13"/>
    <p:sldId id="420" r:id="rId14"/>
    <p:sldId id="421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E2B8"/>
    <a:srgbClr val="FFDA8F"/>
    <a:srgbClr val="FEE1BA"/>
    <a:srgbClr val="CDC2BB"/>
    <a:srgbClr val="CC3300"/>
    <a:srgbClr val="800000"/>
    <a:srgbClr val="003B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78" autoAdjust="0"/>
    <p:restoredTop sz="94612" autoAdjust="0"/>
  </p:normalViewPr>
  <p:slideViewPr>
    <p:cSldViewPr snapToGrid="0" showGuides="1">
      <p:cViewPr varScale="1">
        <p:scale>
          <a:sx n="92" d="100"/>
          <a:sy n="92" d="100"/>
        </p:scale>
        <p:origin x="-1014" y="-102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10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A84C0F8-FE35-483F-8853-9927FDAAF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246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fld id="{69213CC3-F194-4798-9D75-BBF47EABD434}" type="datetime1">
              <a:rPr lang="en-US"/>
              <a:pPr>
                <a:defRPr/>
              </a:pPr>
              <a:t>4/30/2014</a:t>
            </a:fld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-65" charset="0"/>
              </a:defRPr>
            </a:lvl1pPr>
          </a:lstStyle>
          <a:p>
            <a:pPr>
              <a:defRPr/>
            </a:pPr>
            <a:fld id="{EB4543AA-23E3-4F11-8175-6E7244A7E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60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8" charset="0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8" charset="0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8" charset="0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8" charset="0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79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25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753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85800" y="1214652"/>
            <a:ext cx="8001000" cy="491627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35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88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77813"/>
            <a:ext cx="7924800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255713"/>
            <a:ext cx="7905750" cy="487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25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77813"/>
            <a:ext cx="7924800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04850" y="1255713"/>
            <a:ext cx="3876675" cy="487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3925" y="1255713"/>
            <a:ext cx="3876675" cy="487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1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277813"/>
            <a:ext cx="7924800" cy="6778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255713"/>
            <a:ext cx="3876675" cy="487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3925" y="1255713"/>
            <a:ext cx="3876675" cy="23606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3925" y="3768725"/>
            <a:ext cx="3876675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2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26967"/>
            <a:ext cx="7772400" cy="1362075"/>
          </a:xfrm>
        </p:spPr>
        <p:txBody>
          <a:bodyPr anchor="t"/>
          <a:lstStyle>
            <a:lvl1pPr algn="ctr">
              <a:defRPr sz="36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74182"/>
            <a:ext cx="7772400" cy="1500187"/>
          </a:xfrm>
        </p:spPr>
        <p:txBody>
          <a:bodyPr anchor="b"/>
          <a:lstStyle>
            <a:lvl1pPr marL="0" indent="0" algn="ct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156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775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1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531" y="0"/>
            <a:ext cx="8163119" cy="6778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237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43" y="6264222"/>
            <a:ext cx="736847" cy="44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8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776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322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7048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0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2060"/>
            </a:gs>
            <a:gs pos="100000">
              <a:srgbClr val="003BB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9373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alpha val="10000"/>
                </a:schemeClr>
              </a:gs>
            </a:gsLst>
            <a:lin ang="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11112"/>
            <a:ext cx="81661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4850" y="1255713"/>
            <a:ext cx="7905750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843" y="6264222"/>
            <a:ext cx="736847" cy="4495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E2B8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E2B8"/>
          </a:solidFill>
          <a:latin typeface="Arial" charset="0"/>
          <a:ea typeface="Arial" pitchFamily="-107" charset="0"/>
          <a:cs typeface="Arial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E2B8"/>
          </a:solidFill>
          <a:latin typeface="Arial" charset="0"/>
          <a:ea typeface="Arial" pitchFamily="-107" charset="0"/>
          <a:cs typeface="Arial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E2B8"/>
          </a:solidFill>
          <a:latin typeface="Arial" charset="0"/>
          <a:ea typeface="Arial" pitchFamily="-107" charset="0"/>
          <a:cs typeface="Arial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EE2B8"/>
          </a:solidFill>
          <a:latin typeface="Arial" charset="0"/>
          <a:ea typeface="Arial" pitchFamily="-107" charset="0"/>
          <a:cs typeface="Arial" pitchFamily="-107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45759D"/>
          </a:solidFill>
          <a:latin typeface="Verdana" pitchFamily="-107" charset="0"/>
          <a:ea typeface="Arial" pitchFamily="-107" charset="0"/>
          <a:cs typeface="Arial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45759D"/>
          </a:solidFill>
          <a:latin typeface="Verdana" pitchFamily="-107" charset="0"/>
          <a:ea typeface="Arial" pitchFamily="-107" charset="0"/>
          <a:cs typeface="Arial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45759D"/>
          </a:solidFill>
          <a:latin typeface="Verdana" pitchFamily="-107" charset="0"/>
          <a:ea typeface="Arial" pitchFamily="-107" charset="0"/>
          <a:cs typeface="Arial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45759D"/>
          </a:solidFill>
          <a:latin typeface="Verdana" pitchFamily="-107" charset="0"/>
          <a:ea typeface="Arial" pitchFamily="-107" charset="0"/>
          <a:cs typeface="Arial" pitchFamily="-107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Clr>
          <a:srgbClr val="FCAE46"/>
        </a:buClr>
        <a:buSzPct val="65000"/>
        <a:buFont typeface="Wingdings" pitchFamily="2" charset="2"/>
        <a:buChar char="n"/>
        <a:defRPr sz="24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900"/>
        </a:spcBef>
        <a:spcAft>
          <a:spcPct val="0"/>
        </a:spcAft>
        <a:buClr>
          <a:srgbClr val="719DC1"/>
        </a:buClr>
        <a:buSzPct val="65000"/>
        <a:buFont typeface="Wingdings" pitchFamily="2" charset="2"/>
        <a:buChar char="n"/>
        <a:defRPr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900"/>
        </a:spcBef>
        <a:spcAft>
          <a:spcPct val="0"/>
        </a:spcAft>
        <a:buClr>
          <a:srgbClr val="BC4300"/>
        </a:buClr>
        <a:buSzPct val="60000"/>
        <a:buFont typeface="Wingdings" pitchFamily="2" charset="2"/>
        <a:buChar char="n"/>
        <a:defRPr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900"/>
        </a:spcBef>
        <a:spcAft>
          <a:spcPct val="0"/>
        </a:spcAft>
        <a:buClr>
          <a:srgbClr val="45759D"/>
        </a:buClr>
        <a:buFont typeface="Wingdings" pitchFamily="2" charset="2"/>
        <a:buChar char="§"/>
        <a:defRPr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9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07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07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07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-107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722313" y="1009923"/>
            <a:ext cx="7772400" cy="13620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EE2B8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EE2B8"/>
                </a:solidFill>
                <a:latin typeface="Arial" charset="0"/>
                <a:ea typeface="Arial" pitchFamily="-107" charset="0"/>
                <a:cs typeface="Arial" pitchFamily="-107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EE2B8"/>
                </a:solidFill>
                <a:latin typeface="Arial" charset="0"/>
                <a:ea typeface="Arial" pitchFamily="-107" charset="0"/>
                <a:cs typeface="Arial" pitchFamily="-107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EE2B8"/>
                </a:solidFill>
                <a:latin typeface="Arial" charset="0"/>
                <a:ea typeface="Arial" pitchFamily="-107" charset="0"/>
                <a:cs typeface="Arial" pitchFamily="-107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EE2B8"/>
                </a:solidFill>
                <a:latin typeface="Arial" charset="0"/>
                <a:ea typeface="Arial" pitchFamily="-107" charset="0"/>
                <a:cs typeface="Arial" pitchFamily="-107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5759D"/>
                </a:solidFill>
                <a:latin typeface="Verdana" pitchFamily="-107" charset="0"/>
                <a:ea typeface="Arial" pitchFamily="-107" charset="0"/>
                <a:cs typeface="Arial" pitchFamily="-107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5759D"/>
                </a:solidFill>
                <a:latin typeface="Verdana" pitchFamily="-107" charset="0"/>
                <a:ea typeface="Arial" pitchFamily="-107" charset="0"/>
                <a:cs typeface="Arial" pitchFamily="-107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5759D"/>
                </a:solidFill>
                <a:latin typeface="Verdana" pitchFamily="-107" charset="0"/>
                <a:ea typeface="Arial" pitchFamily="-107" charset="0"/>
                <a:cs typeface="Arial" pitchFamily="-107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45759D"/>
                </a:solidFill>
                <a:latin typeface="Verdana" pitchFamily="-107" charset="0"/>
                <a:ea typeface="Arial" pitchFamily="-107" charset="0"/>
                <a:cs typeface="Arial" pitchFamily="-107" charset="0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dirty="0" smtClean="0">
                <a:latin typeface="Arial" charset="0"/>
                <a:cs typeface="Arial" charset="0"/>
              </a:rPr>
              <a:t> Utilization of Ground-Motion Simulations to Develop Long Period Spectral Acceleration Maps for Los Angeles Region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3200" dirty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smtClean="0">
                <a:latin typeface="Arial" charset="0"/>
                <a:cs typeface="Arial" charset="0"/>
              </a:rPr>
              <a:t>SCEC UGMS Committee Meeting</a:t>
            </a:r>
            <a:endParaRPr lang="en-US" sz="3200" dirty="0" smtClean="0"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 smtClean="0">
                <a:latin typeface="Arial" charset="0"/>
                <a:cs typeface="Arial" charset="0"/>
              </a:rPr>
              <a:t>May 12, 2014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722313" y="4180160"/>
            <a:ext cx="7772400" cy="15001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FCAE46"/>
              </a:buClr>
              <a:buSzPct val="65000"/>
              <a:buFont typeface="Wingdings" pitchFamily="2" charset="2"/>
              <a:buChar char="n"/>
              <a:defRPr sz="24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719DC1"/>
              </a:buClr>
              <a:buSzPct val="65000"/>
              <a:buFont typeface="Wingdings" pitchFamily="2" charset="2"/>
              <a:buChar char="n"/>
              <a:defRPr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BC4300"/>
              </a:buClr>
              <a:buSzPct val="60000"/>
              <a:buFont typeface="Wingdings" pitchFamily="2" charset="2"/>
              <a:buChar char="n"/>
              <a:defRPr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rgbClr val="45759D"/>
              </a:buClr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9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07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07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07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-107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ct val="50000"/>
              </a:spcBef>
              <a:buNone/>
            </a:pPr>
            <a:r>
              <a:rPr lang="en-US" dirty="0" smtClean="0">
                <a:latin typeface="Arial" charset="0"/>
                <a:cs typeface="Arial" charset="0"/>
              </a:rPr>
              <a:t/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spcBef>
                <a:spcPct val="50000"/>
              </a:spcBef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7482" y="699246"/>
            <a:ext cx="6893859" cy="62394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latin typeface="Arial" charset="0"/>
                <a:cs typeface="Arial" charset="0"/>
              </a:rPr>
              <a:t>Los Angeles Region Hazard Map, 2% in 50-yr </a:t>
            </a:r>
            <a:r>
              <a:rPr lang="en-US" sz="2000" dirty="0" smtClean="0">
                <a:latin typeface="Arial" charset="0"/>
                <a:cs typeface="Arial" charset="0"/>
              </a:rPr>
              <a:t>S</a:t>
            </a:r>
            <a:r>
              <a:rPr lang="en-US" sz="2000" baseline="-25000" dirty="0" smtClean="0">
                <a:latin typeface="Arial" charset="0"/>
                <a:cs typeface="Arial" charset="0"/>
              </a:rPr>
              <a:t>a</a:t>
            </a:r>
            <a:r>
              <a:rPr lang="en-US" sz="2000" dirty="0" smtClean="0">
                <a:latin typeface="Arial" charset="0"/>
                <a:cs typeface="Arial" charset="0"/>
              </a:rPr>
              <a:t>(3 </a:t>
            </a:r>
            <a:r>
              <a:rPr lang="en-US" sz="2000" dirty="0" smtClean="0">
                <a:latin typeface="Arial" charset="0"/>
                <a:cs typeface="Arial" charset="0"/>
              </a:rPr>
              <a:t>sec)</a:t>
            </a:r>
            <a:br>
              <a:rPr lang="en-US" sz="2000" dirty="0" smtClean="0">
                <a:latin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cs typeface="Arial" charset="0"/>
              </a:rPr>
              <a:t>Graves et al. (2010) </a:t>
            </a:r>
            <a:r>
              <a:rPr lang="en-US" sz="2000" dirty="0" err="1" smtClean="0">
                <a:latin typeface="Arial" charset="0"/>
                <a:cs typeface="Arial" charset="0"/>
              </a:rPr>
              <a:t>CyberShake</a:t>
            </a:r>
            <a:r>
              <a:rPr lang="en-US" sz="2000" dirty="0" smtClean="0">
                <a:latin typeface="Arial" charset="0"/>
                <a:cs typeface="Arial" charset="0"/>
              </a:rPr>
              <a:t> Simulations</a:t>
            </a: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5933" r="11685"/>
          <a:stretch>
            <a:fillRect/>
          </a:stretch>
        </p:blipFill>
        <p:spPr bwMode="auto">
          <a:xfrm>
            <a:off x="1931988" y="1162050"/>
            <a:ext cx="5262562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1389530" y="6406405"/>
            <a:ext cx="325652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FEE2B8"/>
                </a:solidFill>
              </a:rPr>
              <a:t>Graves et al. (2010) – Fig. 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147482" y="699246"/>
            <a:ext cx="6893859" cy="623943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389530" y="6406405"/>
            <a:ext cx="325652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FEE2B8"/>
                </a:solidFill>
              </a:rPr>
              <a:t>Graves et al. (2010) – Fig. 9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7" t="4778" r="11517"/>
          <a:stretch>
            <a:fillRect/>
          </a:stretch>
        </p:blipFill>
        <p:spPr bwMode="auto">
          <a:xfrm>
            <a:off x="1931988" y="1087438"/>
            <a:ext cx="52705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7863"/>
          </a:xfrm>
        </p:spPr>
        <p:txBody>
          <a:bodyPr/>
          <a:lstStyle/>
          <a:p>
            <a:r>
              <a:rPr lang="en-US" sz="2000" dirty="0" smtClean="0">
                <a:latin typeface="Arial" charset="0"/>
                <a:cs typeface="Arial" charset="0"/>
              </a:rPr>
              <a:t>Los Angeles Region Hazard Map, 2% in 50-yr </a:t>
            </a:r>
            <a:r>
              <a:rPr lang="en-US" sz="2000" dirty="0" smtClean="0">
                <a:latin typeface="Arial" charset="0"/>
                <a:cs typeface="Arial" charset="0"/>
              </a:rPr>
              <a:t>S</a:t>
            </a:r>
            <a:r>
              <a:rPr lang="en-US" sz="2000" baseline="-25000" dirty="0" smtClean="0">
                <a:latin typeface="Arial" charset="0"/>
                <a:cs typeface="Arial" charset="0"/>
              </a:rPr>
              <a:t>a</a:t>
            </a:r>
            <a:r>
              <a:rPr lang="en-US" sz="2000" dirty="0" smtClean="0">
                <a:latin typeface="Arial" charset="0"/>
                <a:cs typeface="Arial" charset="0"/>
              </a:rPr>
              <a:t>(3 </a:t>
            </a:r>
            <a:r>
              <a:rPr lang="en-US" sz="2000" dirty="0" smtClean="0">
                <a:latin typeface="Arial" charset="0"/>
                <a:cs typeface="Arial" charset="0"/>
              </a:rPr>
              <a:t>sec)</a:t>
            </a:r>
            <a:br>
              <a:rPr lang="en-US" sz="2000" dirty="0" smtClean="0">
                <a:latin typeface="Arial" charset="0"/>
                <a:cs typeface="Arial" charset="0"/>
              </a:rPr>
            </a:br>
            <a:r>
              <a:rPr lang="en-US" sz="2000" dirty="0" smtClean="0">
                <a:latin typeface="Arial" charset="0"/>
                <a:cs typeface="Arial" charset="0"/>
              </a:rPr>
              <a:t>Campbell &amp; </a:t>
            </a:r>
            <a:r>
              <a:rPr lang="en-US" sz="2000" dirty="0" err="1" smtClean="0">
                <a:latin typeface="Arial" charset="0"/>
                <a:cs typeface="Arial" charset="0"/>
              </a:rPr>
              <a:t>Bozorgnia</a:t>
            </a:r>
            <a:r>
              <a:rPr lang="en-US" sz="2000" dirty="0" smtClean="0">
                <a:latin typeface="Arial" charset="0"/>
                <a:cs typeface="Arial" charset="0"/>
              </a:rPr>
              <a:t> (2008) NGA eqn.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147482" y="708211"/>
            <a:ext cx="6893859" cy="61482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MCE Response Spectra, Site X, L.A. Pilot Study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873" y="708211"/>
            <a:ext cx="6806910" cy="5935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14438"/>
            <a:ext cx="8001000" cy="4916487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Technical Approach – Parallel Tracks</a:t>
            </a:r>
          </a:p>
          <a:p>
            <a:pPr lvl="1"/>
            <a:r>
              <a:rPr lang="en-US" dirty="0" err="1" smtClean="0">
                <a:latin typeface="Arial" charset="0"/>
                <a:cs typeface="Arial" charset="0"/>
              </a:rPr>
              <a:t>CyberShake</a:t>
            </a:r>
            <a:r>
              <a:rPr lang="en-US" dirty="0" smtClean="0">
                <a:latin typeface="Arial" charset="0"/>
                <a:cs typeface="Arial" charset="0"/>
              </a:rPr>
              <a:t> Simulations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NGA-West2 GMPE revisions based on simulations for L.A. application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Management Approach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SCEC UGMS – C. Crouse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SCEC GMSV – N. </a:t>
            </a:r>
            <a:r>
              <a:rPr lang="en-US" dirty="0" err="1" smtClean="0">
                <a:latin typeface="Arial" charset="0"/>
                <a:cs typeface="Arial" charset="0"/>
              </a:rPr>
              <a:t>Luco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1313" indent="-341313">
              <a:buNone/>
            </a:pPr>
            <a:r>
              <a:rPr lang="en-US" dirty="0">
                <a:latin typeface="Arial" charset="0"/>
                <a:cs typeface="Arial" charset="0"/>
              </a:rPr>
              <a:t>	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341313" indent="-341313">
              <a:buNone/>
            </a:pPr>
            <a:endParaRPr lang="en-US" dirty="0">
              <a:latin typeface="Arial" charset="0"/>
              <a:cs typeface="Arial" charset="0"/>
            </a:endParaRPr>
          </a:p>
          <a:p>
            <a:pPr marL="341313" indent="-341313">
              <a:buNone/>
            </a:pPr>
            <a:r>
              <a:rPr lang="en-US" dirty="0" smtClean="0">
                <a:latin typeface="Arial" charset="0"/>
                <a:cs typeface="Arial" charset="0"/>
              </a:rPr>
              <a:t>Form NEHRP IT Group – Next Code Cycle		</a:t>
            </a:r>
          </a:p>
        </p:txBody>
      </p:sp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0" y="98425"/>
            <a:ext cx="9144000" cy="6778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Path Forward</a:t>
            </a:r>
          </a:p>
        </p:txBody>
      </p:sp>
      <p:sp>
        <p:nvSpPr>
          <p:cNvPr id="2" name="Down Arrow 1"/>
          <p:cNvSpPr/>
          <p:nvPr/>
        </p:nvSpPr>
        <p:spPr>
          <a:xfrm>
            <a:off x="3138055" y="4197927"/>
            <a:ext cx="259772" cy="6754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Meeting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2708" y="1214652"/>
            <a:ext cx="6005947" cy="4916274"/>
          </a:xfrm>
        </p:spPr>
        <p:txBody>
          <a:bodyPr/>
          <a:lstStyle/>
          <a:p>
            <a:r>
              <a:rPr lang="en-US" sz="2800" dirty="0" err="1" smtClean="0"/>
              <a:t>Cybershake</a:t>
            </a:r>
            <a:r>
              <a:rPr lang="en-US" sz="2800" dirty="0" smtClean="0"/>
              <a:t> Platform</a:t>
            </a:r>
          </a:p>
          <a:p>
            <a:pPr lvl="1"/>
            <a:r>
              <a:rPr lang="en-US" sz="2400" dirty="0" smtClean="0"/>
              <a:t>Background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Methodology</a:t>
            </a:r>
          </a:p>
          <a:p>
            <a:pPr marL="457200" lvl="1" indent="0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Advantages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Results to date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Future work (direction from UGMS)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969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Freeform 337"/>
          <p:cNvSpPr>
            <a:spLocks/>
          </p:cNvSpPr>
          <p:nvPr/>
        </p:nvSpPr>
        <p:spPr bwMode="auto">
          <a:xfrm>
            <a:off x="4389438" y="4221163"/>
            <a:ext cx="387350" cy="657225"/>
          </a:xfrm>
          <a:custGeom>
            <a:avLst/>
            <a:gdLst>
              <a:gd name="T0" fmla="*/ 2147483647 w 1236"/>
              <a:gd name="T1" fmla="*/ 0 h 2341"/>
              <a:gd name="T2" fmla="*/ 2147483647 w 1236"/>
              <a:gd name="T3" fmla="*/ 2147483647 h 2341"/>
              <a:gd name="T4" fmla="*/ 0 w 1236"/>
              <a:gd name="T5" fmla="*/ 2147483647 h 2341"/>
              <a:gd name="T6" fmla="*/ 2147483647 w 1236"/>
              <a:gd name="T7" fmla="*/ 2147483647 h 2341"/>
              <a:gd name="T8" fmla="*/ 2147483647 w 1236"/>
              <a:gd name="T9" fmla="*/ 2147483647 h 2341"/>
              <a:gd name="T10" fmla="*/ 2147483647 w 1236"/>
              <a:gd name="T11" fmla="*/ 2147483647 h 2341"/>
              <a:gd name="T12" fmla="*/ 2147483647 w 1236"/>
              <a:gd name="T13" fmla="*/ 0 h 2341"/>
              <a:gd name="T14" fmla="*/ 2147483647 w 1236"/>
              <a:gd name="T15" fmla="*/ 0 h 23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36" h="2341">
                <a:moveTo>
                  <a:pt x="309" y="0"/>
                </a:moveTo>
                <a:lnTo>
                  <a:pt x="309" y="1170"/>
                </a:lnTo>
                <a:lnTo>
                  <a:pt x="0" y="1170"/>
                </a:lnTo>
                <a:lnTo>
                  <a:pt x="618" y="2341"/>
                </a:lnTo>
                <a:lnTo>
                  <a:pt x="1236" y="1170"/>
                </a:lnTo>
                <a:lnTo>
                  <a:pt x="927" y="1170"/>
                </a:lnTo>
                <a:lnTo>
                  <a:pt x="927" y="0"/>
                </a:lnTo>
                <a:lnTo>
                  <a:pt x="3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133599" y="1647825"/>
            <a:ext cx="569075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Use </a:t>
            </a:r>
            <a:r>
              <a:rPr lang="en-US" sz="2400" b="1" dirty="0" smtClean="0">
                <a:solidFill>
                  <a:schemeClr val="bg1"/>
                </a:solidFill>
              </a:rPr>
              <a:t>Ground Motions from 3-D </a:t>
            </a:r>
            <a:r>
              <a:rPr lang="en-US" sz="2400" b="1" dirty="0">
                <a:solidFill>
                  <a:schemeClr val="bg1"/>
                </a:solidFill>
              </a:rPr>
              <a:t>Numerical </a:t>
            </a:r>
            <a:r>
              <a:rPr lang="en-US" sz="2400" b="1" dirty="0" smtClean="0">
                <a:solidFill>
                  <a:schemeClr val="bg1"/>
                </a:solidFill>
              </a:rPr>
              <a:t>Models </a:t>
            </a:r>
            <a:r>
              <a:rPr lang="en-US" sz="2400" b="1" dirty="0">
                <a:solidFill>
                  <a:schemeClr val="bg1"/>
                </a:solidFill>
              </a:rPr>
              <a:t>to Develop Long Period S</a:t>
            </a:r>
            <a:r>
              <a:rPr lang="en-US" sz="2400" b="1" baseline="-25000" dirty="0">
                <a:solidFill>
                  <a:schemeClr val="bg1"/>
                </a:solidFill>
              </a:rPr>
              <a:t>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Maps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Application: </a:t>
            </a:r>
            <a:r>
              <a:rPr lang="en-US" sz="2400" b="1" dirty="0" smtClean="0">
                <a:solidFill>
                  <a:schemeClr val="bg1"/>
                </a:solidFill>
              </a:rPr>
              <a:t>L.A., SEA, SFO, SLC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2133600" y="5224463"/>
            <a:ext cx="482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ASCE 7-21 Standard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10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New Approach for Computing Long Period S</a:t>
            </a:r>
            <a:r>
              <a:rPr lang="en-US" baseline="-25000" dirty="0" smtClean="0">
                <a:latin typeface="Arial" charset="0"/>
                <a:cs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  <p:bldP spid="4199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6778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SCEC UGMS Committee - Approach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8"/>
            <a:ext cx="8001000" cy="4916487"/>
          </a:xfrm>
        </p:spPr>
        <p:txBody>
          <a:bodyPr/>
          <a:lstStyle/>
          <a:p>
            <a:pPr marL="0" indent="0" defTabSz="233363">
              <a:buNone/>
              <a:tabLst>
                <a:tab pos="1087438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  <a:p>
            <a:pPr defTabSz="233363">
              <a:tabLst>
                <a:tab pos="1087438" algn="l"/>
              </a:tabLst>
            </a:pPr>
            <a:r>
              <a:rPr lang="en-US" dirty="0" smtClean="0">
                <a:latin typeface="Arial" charset="0"/>
                <a:cs typeface="Arial" charset="0"/>
              </a:rPr>
              <a:t>Generate Long-Period Sa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Maps per PSHA/DSHA Procedures in</a:t>
            </a:r>
            <a:r>
              <a:rPr lang="en-US" dirty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Ch. 21, ASCE 7-10</a:t>
            </a:r>
          </a:p>
          <a:p>
            <a:pPr marL="0" indent="0" defTabSz="233363">
              <a:buNone/>
              <a:tabLst>
                <a:tab pos="1087438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  <a:p>
            <a:pPr defTabSz="233363">
              <a:tabLst>
                <a:tab pos="1087438" algn="l"/>
              </a:tabLst>
            </a:pPr>
            <a:r>
              <a:rPr lang="en-US" dirty="0" smtClean="0">
                <a:latin typeface="Arial" charset="0"/>
                <a:cs typeface="Arial" charset="0"/>
              </a:rPr>
              <a:t>Substitute simulations for GMPEs</a:t>
            </a:r>
          </a:p>
          <a:p>
            <a:pPr marL="0" indent="0" defTabSz="233363">
              <a:buNone/>
              <a:tabLst>
                <a:tab pos="1087438" algn="l"/>
              </a:tabLst>
            </a:pPr>
            <a:endParaRPr lang="en-US" dirty="0" smtClean="0">
              <a:latin typeface="Arial" charset="0"/>
              <a:cs typeface="Arial" charset="0"/>
            </a:endParaRPr>
          </a:p>
          <a:p>
            <a:pPr defTabSz="233363">
              <a:tabLst>
                <a:tab pos="1087438" algn="l"/>
              </a:tabLst>
            </a:pPr>
            <a:r>
              <a:rPr lang="en-US" dirty="0" smtClean="0">
                <a:latin typeface="Arial" charset="0"/>
                <a:cs typeface="Arial" charset="0"/>
              </a:rPr>
              <a:t>Use SCEC </a:t>
            </a:r>
            <a:r>
              <a:rPr lang="en-US" dirty="0" err="1" smtClean="0">
                <a:latin typeface="Arial" charset="0"/>
                <a:cs typeface="Arial" charset="0"/>
              </a:rPr>
              <a:t>CyberShake</a:t>
            </a:r>
            <a:r>
              <a:rPr lang="en-US" dirty="0" smtClean="0">
                <a:latin typeface="Arial" charset="0"/>
                <a:cs typeface="Arial" charset="0"/>
              </a:rPr>
              <a:t>: T </a:t>
            </a:r>
            <a:r>
              <a:rPr lang="en-US" dirty="0" smtClean="0">
                <a:latin typeface="Symbol" pitchFamily="18" charset="2"/>
                <a:cs typeface="Times New Roman" pitchFamily="18" charset="0"/>
                <a:sym typeface="Symbol" pitchFamily="18" charset="2"/>
              </a:rPr>
              <a:t></a:t>
            </a:r>
            <a:r>
              <a:rPr lang="en-US" dirty="0" smtClean="0">
                <a:latin typeface="Arial" charset="0"/>
                <a:cs typeface="Arial" charset="0"/>
              </a:rPr>
              <a:t> 1 sec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reeform 337"/>
          <p:cNvSpPr>
            <a:spLocks/>
          </p:cNvSpPr>
          <p:nvPr/>
        </p:nvSpPr>
        <p:spPr bwMode="auto">
          <a:xfrm>
            <a:off x="4505325" y="2761968"/>
            <a:ext cx="387350" cy="657225"/>
          </a:xfrm>
          <a:custGeom>
            <a:avLst/>
            <a:gdLst>
              <a:gd name="T0" fmla="*/ 2147483647 w 1236"/>
              <a:gd name="T1" fmla="*/ 0 h 2341"/>
              <a:gd name="T2" fmla="*/ 2147483647 w 1236"/>
              <a:gd name="T3" fmla="*/ 2147483647 h 2341"/>
              <a:gd name="T4" fmla="*/ 0 w 1236"/>
              <a:gd name="T5" fmla="*/ 2147483647 h 2341"/>
              <a:gd name="T6" fmla="*/ 2147483647 w 1236"/>
              <a:gd name="T7" fmla="*/ 2147483647 h 2341"/>
              <a:gd name="T8" fmla="*/ 2147483647 w 1236"/>
              <a:gd name="T9" fmla="*/ 2147483647 h 2341"/>
              <a:gd name="T10" fmla="*/ 2147483647 w 1236"/>
              <a:gd name="T11" fmla="*/ 2147483647 h 2341"/>
              <a:gd name="T12" fmla="*/ 2147483647 w 1236"/>
              <a:gd name="T13" fmla="*/ 0 h 2341"/>
              <a:gd name="T14" fmla="*/ 2147483647 w 1236"/>
              <a:gd name="T15" fmla="*/ 0 h 23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36" h="2341">
                <a:moveTo>
                  <a:pt x="309" y="0"/>
                </a:moveTo>
                <a:lnTo>
                  <a:pt x="309" y="1170"/>
                </a:lnTo>
                <a:lnTo>
                  <a:pt x="0" y="1170"/>
                </a:lnTo>
                <a:lnTo>
                  <a:pt x="618" y="2341"/>
                </a:lnTo>
                <a:lnTo>
                  <a:pt x="1236" y="1170"/>
                </a:lnTo>
                <a:lnTo>
                  <a:pt x="927" y="1170"/>
                </a:lnTo>
                <a:lnTo>
                  <a:pt x="927" y="0"/>
                </a:lnTo>
                <a:lnTo>
                  <a:pt x="3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2286000" y="1499905"/>
            <a:ext cx="4826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Secondary End Product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(Primary </a:t>
            </a:r>
            <a:r>
              <a:rPr lang="en-US" sz="2400" b="1" dirty="0" smtClean="0">
                <a:solidFill>
                  <a:schemeClr val="bg1"/>
                </a:solidFill>
              </a:rPr>
              <a:t>Output)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2286000" y="3730343"/>
            <a:ext cx="482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Simulated Time Histories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096466" y="4286620"/>
            <a:ext cx="3176492" cy="1230878"/>
            <a:chOff x="3096466" y="4286620"/>
            <a:chExt cx="3176492" cy="1230878"/>
          </a:xfrm>
        </p:grpSpPr>
        <p:grpSp>
          <p:nvGrpSpPr>
            <p:cNvPr id="5126" name="Group 21"/>
            <p:cNvGrpSpPr>
              <a:grpSpLocks/>
            </p:cNvGrpSpPr>
            <p:nvPr/>
          </p:nvGrpSpPr>
          <p:grpSpPr bwMode="auto">
            <a:xfrm>
              <a:off x="3490913" y="4430060"/>
              <a:ext cx="2392362" cy="1087438"/>
              <a:chOff x="3490575" y="4622748"/>
              <a:chExt cx="2392640" cy="1087958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3503276" y="4691044"/>
                <a:ext cx="2370412" cy="1019662"/>
              </a:xfrm>
              <a:custGeom>
                <a:avLst/>
                <a:gdLst>
                  <a:gd name="connsiteX0" fmla="*/ 0 w 2836069"/>
                  <a:gd name="connsiteY0" fmla="*/ 648181 h 1522639"/>
                  <a:gd name="connsiteX1" fmla="*/ 14287 w 2836069"/>
                  <a:gd name="connsiteY1" fmla="*/ 555312 h 1522639"/>
                  <a:gd name="connsiteX2" fmla="*/ 54769 w 2836069"/>
                  <a:gd name="connsiteY2" fmla="*/ 929168 h 1522639"/>
                  <a:gd name="connsiteX3" fmla="*/ 88106 w 2836069"/>
                  <a:gd name="connsiteY3" fmla="*/ 293374 h 1522639"/>
                  <a:gd name="connsiteX4" fmla="*/ 135731 w 2836069"/>
                  <a:gd name="connsiteY4" fmla="*/ 810106 h 1522639"/>
                  <a:gd name="connsiteX5" fmla="*/ 171450 w 2836069"/>
                  <a:gd name="connsiteY5" fmla="*/ 283849 h 1522639"/>
                  <a:gd name="connsiteX6" fmla="*/ 200025 w 2836069"/>
                  <a:gd name="connsiteY6" fmla="*/ 831537 h 1522639"/>
                  <a:gd name="connsiteX7" fmla="*/ 216694 w 2836069"/>
                  <a:gd name="connsiteY7" fmla="*/ 762481 h 1522639"/>
                  <a:gd name="connsiteX8" fmla="*/ 233362 w 2836069"/>
                  <a:gd name="connsiteY8" fmla="*/ 814868 h 1522639"/>
                  <a:gd name="connsiteX9" fmla="*/ 245269 w 2836069"/>
                  <a:gd name="connsiteY9" fmla="*/ 586268 h 1522639"/>
                  <a:gd name="connsiteX10" fmla="*/ 266700 w 2836069"/>
                  <a:gd name="connsiteY10" fmla="*/ 895831 h 1522639"/>
                  <a:gd name="connsiteX11" fmla="*/ 278606 w 2836069"/>
                  <a:gd name="connsiteY11" fmla="*/ 450537 h 1522639"/>
                  <a:gd name="connsiteX12" fmla="*/ 288131 w 2836069"/>
                  <a:gd name="connsiteY12" fmla="*/ 581506 h 1522639"/>
                  <a:gd name="connsiteX13" fmla="*/ 297656 w 2836069"/>
                  <a:gd name="connsiteY13" fmla="*/ 545787 h 1522639"/>
                  <a:gd name="connsiteX14" fmla="*/ 302419 w 2836069"/>
                  <a:gd name="connsiteY14" fmla="*/ 998224 h 1522639"/>
                  <a:gd name="connsiteX15" fmla="*/ 321469 w 2836069"/>
                  <a:gd name="connsiteY15" fmla="*/ 914881 h 1522639"/>
                  <a:gd name="connsiteX16" fmla="*/ 328612 w 2836069"/>
                  <a:gd name="connsiteY16" fmla="*/ 974412 h 1522639"/>
                  <a:gd name="connsiteX17" fmla="*/ 345281 w 2836069"/>
                  <a:gd name="connsiteY17" fmla="*/ 957743 h 1522639"/>
                  <a:gd name="connsiteX18" fmla="*/ 345281 w 2836069"/>
                  <a:gd name="connsiteY18" fmla="*/ 1043468 h 1522639"/>
                  <a:gd name="connsiteX19" fmla="*/ 383381 w 2836069"/>
                  <a:gd name="connsiteY19" fmla="*/ 336237 h 1522639"/>
                  <a:gd name="connsiteX20" fmla="*/ 397669 w 2836069"/>
                  <a:gd name="connsiteY20" fmla="*/ 417199 h 1522639"/>
                  <a:gd name="connsiteX21" fmla="*/ 409575 w 2836069"/>
                  <a:gd name="connsiteY21" fmla="*/ 238606 h 1522639"/>
                  <a:gd name="connsiteX22" fmla="*/ 445294 w 2836069"/>
                  <a:gd name="connsiteY22" fmla="*/ 574362 h 1522639"/>
                  <a:gd name="connsiteX23" fmla="*/ 469106 w 2836069"/>
                  <a:gd name="connsiteY23" fmla="*/ 395768 h 1522639"/>
                  <a:gd name="connsiteX24" fmla="*/ 507206 w 2836069"/>
                  <a:gd name="connsiteY24" fmla="*/ 564837 h 1522639"/>
                  <a:gd name="connsiteX25" fmla="*/ 538162 w 2836069"/>
                  <a:gd name="connsiteY25" fmla="*/ 381481 h 1522639"/>
                  <a:gd name="connsiteX26" fmla="*/ 588169 w 2836069"/>
                  <a:gd name="connsiteY26" fmla="*/ 850587 h 1522639"/>
                  <a:gd name="connsiteX27" fmla="*/ 616744 w 2836069"/>
                  <a:gd name="connsiteY27" fmla="*/ 719618 h 1522639"/>
                  <a:gd name="connsiteX28" fmla="*/ 631031 w 2836069"/>
                  <a:gd name="connsiteY28" fmla="*/ 983937 h 1522639"/>
                  <a:gd name="connsiteX29" fmla="*/ 657225 w 2836069"/>
                  <a:gd name="connsiteY29" fmla="*/ 860112 h 1522639"/>
                  <a:gd name="connsiteX30" fmla="*/ 702469 w 2836069"/>
                  <a:gd name="connsiteY30" fmla="*/ 1514956 h 1522639"/>
                  <a:gd name="connsiteX31" fmla="*/ 797719 w 2836069"/>
                  <a:gd name="connsiteY31" fmla="*/ 348143 h 1522639"/>
                  <a:gd name="connsiteX32" fmla="*/ 828675 w 2836069"/>
                  <a:gd name="connsiteY32" fmla="*/ 872018 h 1522639"/>
                  <a:gd name="connsiteX33" fmla="*/ 840581 w 2836069"/>
                  <a:gd name="connsiteY33" fmla="*/ 174312 h 1522639"/>
                  <a:gd name="connsiteX34" fmla="*/ 854869 w 2836069"/>
                  <a:gd name="connsiteY34" fmla="*/ 391006 h 1522639"/>
                  <a:gd name="connsiteX35" fmla="*/ 871537 w 2836069"/>
                  <a:gd name="connsiteY35" fmla="*/ 317187 h 1522639"/>
                  <a:gd name="connsiteX36" fmla="*/ 888206 w 2836069"/>
                  <a:gd name="connsiteY36" fmla="*/ 881543 h 1522639"/>
                  <a:gd name="connsiteX37" fmla="*/ 926306 w 2836069"/>
                  <a:gd name="connsiteY37" fmla="*/ 7624 h 1522639"/>
                  <a:gd name="connsiteX38" fmla="*/ 942975 w 2836069"/>
                  <a:gd name="connsiteY38" fmla="*/ 445774 h 1522639"/>
                  <a:gd name="connsiteX39" fmla="*/ 959644 w 2836069"/>
                  <a:gd name="connsiteY39" fmla="*/ 257656 h 1522639"/>
                  <a:gd name="connsiteX40" fmla="*/ 978694 w 2836069"/>
                  <a:gd name="connsiteY40" fmla="*/ 448156 h 1522639"/>
                  <a:gd name="connsiteX41" fmla="*/ 1000125 w 2836069"/>
                  <a:gd name="connsiteY41" fmla="*/ 295756 h 1522639"/>
                  <a:gd name="connsiteX42" fmla="*/ 1021556 w 2836069"/>
                  <a:gd name="connsiteY42" fmla="*/ 886306 h 1522639"/>
                  <a:gd name="connsiteX43" fmla="*/ 1033462 w 2836069"/>
                  <a:gd name="connsiteY43" fmla="*/ 614843 h 1522639"/>
                  <a:gd name="connsiteX44" fmla="*/ 1057275 w 2836069"/>
                  <a:gd name="connsiteY44" fmla="*/ 1086331 h 1522639"/>
                  <a:gd name="connsiteX45" fmla="*/ 1076325 w 2836069"/>
                  <a:gd name="connsiteY45" fmla="*/ 31437 h 1522639"/>
                  <a:gd name="connsiteX46" fmla="*/ 1112044 w 2836069"/>
                  <a:gd name="connsiteY46" fmla="*/ 1164912 h 1522639"/>
                  <a:gd name="connsiteX47" fmla="*/ 1152525 w 2836069"/>
                  <a:gd name="connsiteY47" fmla="*/ 445774 h 1522639"/>
                  <a:gd name="connsiteX48" fmla="*/ 1183481 w 2836069"/>
                  <a:gd name="connsiteY48" fmla="*/ 1203012 h 1522639"/>
                  <a:gd name="connsiteX49" fmla="*/ 1202531 w 2836069"/>
                  <a:gd name="connsiteY49" fmla="*/ 681518 h 1522639"/>
                  <a:gd name="connsiteX50" fmla="*/ 1221581 w 2836069"/>
                  <a:gd name="connsiteY50" fmla="*/ 779149 h 1522639"/>
                  <a:gd name="connsiteX51" fmla="*/ 1259681 w 2836069"/>
                  <a:gd name="connsiteY51" fmla="*/ 148118 h 1522639"/>
                  <a:gd name="connsiteX52" fmla="*/ 1278731 w 2836069"/>
                  <a:gd name="connsiteY52" fmla="*/ 888687 h 1522639"/>
                  <a:gd name="connsiteX53" fmla="*/ 1295400 w 2836069"/>
                  <a:gd name="connsiteY53" fmla="*/ 710093 h 1522639"/>
                  <a:gd name="connsiteX54" fmla="*/ 1316831 w 2836069"/>
                  <a:gd name="connsiteY54" fmla="*/ 745812 h 1522639"/>
                  <a:gd name="connsiteX55" fmla="*/ 1335881 w 2836069"/>
                  <a:gd name="connsiteY55" fmla="*/ 140974 h 1522639"/>
                  <a:gd name="connsiteX56" fmla="*/ 1381125 w 2836069"/>
                  <a:gd name="connsiteY56" fmla="*/ 938693 h 1522639"/>
                  <a:gd name="connsiteX57" fmla="*/ 1402556 w 2836069"/>
                  <a:gd name="connsiteY57" fmla="*/ 714856 h 1522639"/>
                  <a:gd name="connsiteX58" fmla="*/ 1423987 w 2836069"/>
                  <a:gd name="connsiteY58" fmla="*/ 1007749 h 1522639"/>
                  <a:gd name="connsiteX59" fmla="*/ 1462087 w 2836069"/>
                  <a:gd name="connsiteY59" fmla="*/ 405293 h 1522639"/>
                  <a:gd name="connsiteX60" fmla="*/ 1481137 w 2836069"/>
                  <a:gd name="connsiteY60" fmla="*/ 1241112 h 1522639"/>
                  <a:gd name="connsiteX61" fmla="*/ 1514475 w 2836069"/>
                  <a:gd name="connsiteY61" fmla="*/ 376718 h 1522639"/>
                  <a:gd name="connsiteX62" fmla="*/ 1535906 w 2836069"/>
                  <a:gd name="connsiteY62" fmla="*/ 1022037 h 1522639"/>
                  <a:gd name="connsiteX63" fmla="*/ 1545431 w 2836069"/>
                  <a:gd name="connsiteY63" fmla="*/ 895831 h 1522639"/>
                  <a:gd name="connsiteX64" fmla="*/ 1564481 w 2836069"/>
                  <a:gd name="connsiteY64" fmla="*/ 938693 h 1522639"/>
                  <a:gd name="connsiteX65" fmla="*/ 1588294 w 2836069"/>
                  <a:gd name="connsiteY65" fmla="*/ 655324 h 1522639"/>
                  <a:gd name="connsiteX66" fmla="*/ 1602581 w 2836069"/>
                  <a:gd name="connsiteY66" fmla="*/ 848206 h 1522639"/>
                  <a:gd name="connsiteX67" fmla="*/ 1628775 w 2836069"/>
                  <a:gd name="connsiteY67" fmla="*/ 626749 h 1522639"/>
                  <a:gd name="connsiteX68" fmla="*/ 1654969 w 2836069"/>
                  <a:gd name="connsiteY68" fmla="*/ 798199 h 1522639"/>
                  <a:gd name="connsiteX69" fmla="*/ 1662112 w 2836069"/>
                  <a:gd name="connsiteY69" fmla="*/ 691043 h 1522639"/>
                  <a:gd name="connsiteX70" fmla="*/ 1676400 w 2836069"/>
                  <a:gd name="connsiteY70" fmla="*/ 748193 h 1522639"/>
                  <a:gd name="connsiteX71" fmla="*/ 1712119 w 2836069"/>
                  <a:gd name="connsiteY71" fmla="*/ 441012 h 1522639"/>
                  <a:gd name="connsiteX72" fmla="*/ 1731169 w 2836069"/>
                  <a:gd name="connsiteY72" fmla="*/ 610081 h 1522639"/>
                  <a:gd name="connsiteX73" fmla="*/ 1750219 w 2836069"/>
                  <a:gd name="connsiteY73" fmla="*/ 445774 h 1522639"/>
                  <a:gd name="connsiteX74" fmla="*/ 1764506 w 2836069"/>
                  <a:gd name="connsiteY74" fmla="*/ 476731 h 1522639"/>
                  <a:gd name="connsiteX75" fmla="*/ 1788319 w 2836069"/>
                  <a:gd name="connsiteY75" fmla="*/ 393387 h 1522639"/>
                  <a:gd name="connsiteX76" fmla="*/ 1812131 w 2836069"/>
                  <a:gd name="connsiteY76" fmla="*/ 802962 h 1522639"/>
                  <a:gd name="connsiteX77" fmla="*/ 1847850 w 2836069"/>
                  <a:gd name="connsiteY77" fmla="*/ 629131 h 1522639"/>
                  <a:gd name="connsiteX78" fmla="*/ 1859756 w 2836069"/>
                  <a:gd name="connsiteY78" fmla="*/ 848206 h 1522639"/>
                  <a:gd name="connsiteX79" fmla="*/ 1897856 w 2836069"/>
                  <a:gd name="connsiteY79" fmla="*/ 467206 h 1522639"/>
                  <a:gd name="connsiteX80" fmla="*/ 1926431 w 2836069"/>
                  <a:gd name="connsiteY80" fmla="*/ 698187 h 1522639"/>
                  <a:gd name="connsiteX81" fmla="*/ 1945481 w 2836069"/>
                  <a:gd name="connsiteY81" fmla="*/ 424343 h 1522639"/>
                  <a:gd name="connsiteX82" fmla="*/ 1964531 w 2836069"/>
                  <a:gd name="connsiteY82" fmla="*/ 891068 h 1522639"/>
                  <a:gd name="connsiteX83" fmla="*/ 1990725 w 2836069"/>
                  <a:gd name="connsiteY83" fmla="*/ 555312 h 1522639"/>
                  <a:gd name="connsiteX84" fmla="*/ 2014537 w 2836069"/>
                  <a:gd name="connsiteY84" fmla="*/ 579124 h 1522639"/>
                  <a:gd name="connsiteX85" fmla="*/ 2024062 w 2836069"/>
                  <a:gd name="connsiteY85" fmla="*/ 512449 h 1522639"/>
                  <a:gd name="connsiteX86" fmla="*/ 2064544 w 2836069"/>
                  <a:gd name="connsiteY86" fmla="*/ 867256 h 1522639"/>
                  <a:gd name="connsiteX87" fmla="*/ 2102644 w 2836069"/>
                  <a:gd name="connsiteY87" fmla="*/ 555312 h 1522639"/>
                  <a:gd name="connsiteX88" fmla="*/ 2116931 w 2836069"/>
                  <a:gd name="connsiteY88" fmla="*/ 714856 h 1522639"/>
                  <a:gd name="connsiteX89" fmla="*/ 2143125 w 2836069"/>
                  <a:gd name="connsiteY89" fmla="*/ 488637 h 1522639"/>
                  <a:gd name="connsiteX90" fmla="*/ 2164556 w 2836069"/>
                  <a:gd name="connsiteY90" fmla="*/ 562456 h 1522639"/>
                  <a:gd name="connsiteX91" fmla="*/ 2181225 w 2836069"/>
                  <a:gd name="connsiteY91" fmla="*/ 536262 h 1522639"/>
                  <a:gd name="connsiteX92" fmla="*/ 2209800 w 2836069"/>
                  <a:gd name="connsiteY92" fmla="*/ 621987 h 1522639"/>
                  <a:gd name="connsiteX93" fmla="*/ 2233612 w 2836069"/>
                  <a:gd name="connsiteY93" fmla="*/ 495781 h 1522639"/>
                  <a:gd name="connsiteX94" fmla="*/ 2252662 w 2836069"/>
                  <a:gd name="connsiteY94" fmla="*/ 805343 h 1522639"/>
                  <a:gd name="connsiteX95" fmla="*/ 2283619 w 2836069"/>
                  <a:gd name="connsiteY95" fmla="*/ 588649 h 1522639"/>
                  <a:gd name="connsiteX96" fmla="*/ 2297906 w 2836069"/>
                  <a:gd name="connsiteY96" fmla="*/ 919643 h 1522639"/>
                  <a:gd name="connsiteX97" fmla="*/ 2324100 w 2836069"/>
                  <a:gd name="connsiteY97" fmla="*/ 652943 h 1522639"/>
                  <a:gd name="connsiteX98" fmla="*/ 2338387 w 2836069"/>
                  <a:gd name="connsiteY98" fmla="*/ 702949 h 1522639"/>
                  <a:gd name="connsiteX99" fmla="*/ 2350294 w 2836069"/>
                  <a:gd name="connsiteY99" fmla="*/ 469587 h 1522639"/>
                  <a:gd name="connsiteX100" fmla="*/ 2374106 w 2836069"/>
                  <a:gd name="connsiteY100" fmla="*/ 683899 h 1522639"/>
                  <a:gd name="connsiteX101" fmla="*/ 2393156 w 2836069"/>
                  <a:gd name="connsiteY101" fmla="*/ 507687 h 1522639"/>
                  <a:gd name="connsiteX102" fmla="*/ 2426494 w 2836069"/>
                  <a:gd name="connsiteY102" fmla="*/ 812487 h 1522639"/>
                  <a:gd name="connsiteX103" fmla="*/ 2447925 w 2836069"/>
                  <a:gd name="connsiteY103" fmla="*/ 631512 h 1522639"/>
                  <a:gd name="connsiteX104" fmla="*/ 2457450 w 2836069"/>
                  <a:gd name="connsiteY104" fmla="*/ 695806 h 1522639"/>
                  <a:gd name="connsiteX105" fmla="*/ 2481262 w 2836069"/>
                  <a:gd name="connsiteY105" fmla="*/ 641037 h 1522639"/>
                  <a:gd name="connsiteX106" fmla="*/ 2505075 w 2836069"/>
                  <a:gd name="connsiteY106" fmla="*/ 831537 h 1522639"/>
                  <a:gd name="connsiteX107" fmla="*/ 2528887 w 2836069"/>
                  <a:gd name="connsiteY107" fmla="*/ 783912 h 1522639"/>
                  <a:gd name="connsiteX108" fmla="*/ 2564606 w 2836069"/>
                  <a:gd name="connsiteY108" fmla="*/ 919643 h 1522639"/>
                  <a:gd name="connsiteX109" fmla="*/ 2612231 w 2836069"/>
                  <a:gd name="connsiteY109" fmla="*/ 374337 h 1522639"/>
                  <a:gd name="connsiteX110" fmla="*/ 2640806 w 2836069"/>
                  <a:gd name="connsiteY110" fmla="*/ 786293 h 1522639"/>
                  <a:gd name="connsiteX111" fmla="*/ 2652712 w 2836069"/>
                  <a:gd name="connsiteY111" fmla="*/ 736287 h 1522639"/>
                  <a:gd name="connsiteX112" fmla="*/ 2678906 w 2836069"/>
                  <a:gd name="connsiteY112" fmla="*/ 881543 h 1522639"/>
                  <a:gd name="connsiteX113" fmla="*/ 2712244 w 2836069"/>
                  <a:gd name="connsiteY113" fmla="*/ 631512 h 1522639"/>
                  <a:gd name="connsiteX114" fmla="*/ 2731294 w 2836069"/>
                  <a:gd name="connsiteY114" fmla="*/ 669612 h 1522639"/>
                  <a:gd name="connsiteX115" fmla="*/ 2757487 w 2836069"/>
                  <a:gd name="connsiteY115" fmla="*/ 638656 h 1522639"/>
                  <a:gd name="connsiteX116" fmla="*/ 2762250 w 2836069"/>
                  <a:gd name="connsiteY116" fmla="*/ 741049 h 1522639"/>
                  <a:gd name="connsiteX117" fmla="*/ 2776537 w 2836069"/>
                  <a:gd name="connsiteY117" fmla="*/ 702949 h 1522639"/>
                  <a:gd name="connsiteX118" fmla="*/ 2802731 w 2836069"/>
                  <a:gd name="connsiteY118" fmla="*/ 836299 h 1522639"/>
                  <a:gd name="connsiteX119" fmla="*/ 2821781 w 2836069"/>
                  <a:gd name="connsiteY119" fmla="*/ 714856 h 1522639"/>
                  <a:gd name="connsiteX120" fmla="*/ 2836069 w 2836069"/>
                  <a:gd name="connsiteY120" fmla="*/ 776768 h 1522639"/>
                  <a:gd name="connsiteX0" fmla="*/ 0 w 2836069"/>
                  <a:gd name="connsiteY0" fmla="*/ 648181 h 1517919"/>
                  <a:gd name="connsiteX1" fmla="*/ 14287 w 2836069"/>
                  <a:gd name="connsiteY1" fmla="*/ 555312 h 1517919"/>
                  <a:gd name="connsiteX2" fmla="*/ 54769 w 2836069"/>
                  <a:gd name="connsiteY2" fmla="*/ 929168 h 1517919"/>
                  <a:gd name="connsiteX3" fmla="*/ 88106 w 2836069"/>
                  <a:gd name="connsiteY3" fmla="*/ 293374 h 1517919"/>
                  <a:gd name="connsiteX4" fmla="*/ 135731 w 2836069"/>
                  <a:gd name="connsiteY4" fmla="*/ 810106 h 1517919"/>
                  <a:gd name="connsiteX5" fmla="*/ 171450 w 2836069"/>
                  <a:gd name="connsiteY5" fmla="*/ 283849 h 1517919"/>
                  <a:gd name="connsiteX6" fmla="*/ 200025 w 2836069"/>
                  <a:gd name="connsiteY6" fmla="*/ 831537 h 1517919"/>
                  <a:gd name="connsiteX7" fmla="*/ 216694 w 2836069"/>
                  <a:gd name="connsiteY7" fmla="*/ 762481 h 1517919"/>
                  <a:gd name="connsiteX8" fmla="*/ 233362 w 2836069"/>
                  <a:gd name="connsiteY8" fmla="*/ 814868 h 1517919"/>
                  <a:gd name="connsiteX9" fmla="*/ 245269 w 2836069"/>
                  <a:gd name="connsiteY9" fmla="*/ 586268 h 1517919"/>
                  <a:gd name="connsiteX10" fmla="*/ 266700 w 2836069"/>
                  <a:gd name="connsiteY10" fmla="*/ 895831 h 1517919"/>
                  <a:gd name="connsiteX11" fmla="*/ 278606 w 2836069"/>
                  <a:gd name="connsiteY11" fmla="*/ 450537 h 1517919"/>
                  <a:gd name="connsiteX12" fmla="*/ 288131 w 2836069"/>
                  <a:gd name="connsiteY12" fmla="*/ 581506 h 1517919"/>
                  <a:gd name="connsiteX13" fmla="*/ 297656 w 2836069"/>
                  <a:gd name="connsiteY13" fmla="*/ 545787 h 1517919"/>
                  <a:gd name="connsiteX14" fmla="*/ 302419 w 2836069"/>
                  <a:gd name="connsiteY14" fmla="*/ 998224 h 1517919"/>
                  <a:gd name="connsiteX15" fmla="*/ 321469 w 2836069"/>
                  <a:gd name="connsiteY15" fmla="*/ 914881 h 1517919"/>
                  <a:gd name="connsiteX16" fmla="*/ 328612 w 2836069"/>
                  <a:gd name="connsiteY16" fmla="*/ 974412 h 1517919"/>
                  <a:gd name="connsiteX17" fmla="*/ 345281 w 2836069"/>
                  <a:gd name="connsiteY17" fmla="*/ 957743 h 1517919"/>
                  <a:gd name="connsiteX18" fmla="*/ 345281 w 2836069"/>
                  <a:gd name="connsiteY18" fmla="*/ 1043468 h 1517919"/>
                  <a:gd name="connsiteX19" fmla="*/ 383381 w 2836069"/>
                  <a:gd name="connsiteY19" fmla="*/ 336237 h 1517919"/>
                  <a:gd name="connsiteX20" fmla="*/ 397669 w 2836069"/>
                  <a:gd name="connsiteY20" fmla="*/ 417199 h 1517919"/>
                  <a:gd name="connsiteX21" fmla="*/ 409575 w 2836069"/>
                  <a:gd name="connsiteY21" fmla="*/ 238606 h 1517919"/>
                  <a:gd name="connsiteX22" fmla="*/ 445294 w 2836069"/>
                  <a:gd name="connsiteY22" fmla="*/ 574362 h 1517919"/>
                  <a:gd name="connsiteX23" fmla="*/ 469106 w 2836069"/>
                  <a:gd name="connsiteY23" fmla="*/ 395768 h 1517919"/>
                  <a:gd name="connsiteX24" fmla="*/ 507206 w 2836069"/>
                  <a:gd name="connsiteY24" fmla="*/ 564837 h 1517919"/>
                  <a:gd name="connsiteX25" fmla="*/ 538162 w 2836069"/>
                  <a:gd name="connsiteY25" fmla="*/ 381481 h 1517919"/>
                  <a:gd name="connsiteX26" fmla="*/ 588169 w 2836069"/>
                  <a:gd name="connsiteY26" fmla="*/ 850587 h 1517919"/>
                  <a:gd name="connsiteX27" fmla="*/ 616744 w 2836069"/>
                  <a:gd name="connsiteY27" fmla="*/ 719618 h 1517919"/>
                  <a:gd name="connsiteX28" fmla="*/ 631031 w 2836069"/>
                  <a:gd name="connsiteY28" fmla="*/ 983937 h 1517919"/>
                  <a:gd name="connsiteX29" fmla="*/ 657225 w 2836069"/>
                  <a:gd name="connsiteY29" fmla="*/ 860112 h 1517919"/>
                  <a:gd name="connsiteX30" fmla="*/ 723901 w 2836069"/>
                  <a:gd name="connsiteY30" fmla="*/ 1510193 h 1517919"/>
                  <a:gd name="connsiteX31" fmla="*/ 797719 w 2836069"/>
                  <a:gd name="connsiteY31" fmla="*/ 348143 h 1517919"/>
                  <a:gd name="connsiteX32" fmla="*/ 828675 w 2836069"/>
                  <a:gd name="connsiteY32" fmla="*/ 872018 h 1517919"/>
                  <a:gd name="connsiteX33" fmla="*/ 840581 w 2836069"/>
                  <a:gd name="connsiteY33" fmla="*/ 174312 h 1517919"/>
                  <a:gd name="connsiteX34" fmla="*/ 854869 w 2836069"/>
                  <a:gd name="connsiteY34" fmla="*/ 391006 h 1517919"/>
                  <a:gd name="connsiteX35" fmla="*/ 871537 w 2836069"/>
                  <a:gd name="connsiteY35" fmla="*/ 317187 h 1517919"/>
                  <a:gd name="connsiteX36" fmla="*/ 888206 w 2836069"/>
                  <a:gd name="connsiteY36" fmla="*/ 881543 h 1517919"/>
                  <a:gd name="connsiteX37" fmla="*/ 926306 w 2836069"/>
                  <a:gd name="connsiteY37" fmla="*/ 7624 h 1517919"/>
                  <a:gd name="connsiteX38" fmla="*/ 942975 w 2836069"/>
                  <a:gd name="connsiteY38" fmla="*/ 445774 h 1517919"/>
                  <a:gd name="connsiteX39" fmla="*/ 959644 w 2836069"/>
                  <a:gd name="connsiteY39" fmla="*/ 257656 h 1517919"/>
                  <a:gd name="connsiteX40" fmla="*/ 978694 w 2836069"/>
                  <a:gd name="connsiteY40" fmla="*/ 448156 h 1517919"/>
                  <a:gd name="connsiteX41" fmla="*/ 1000125 w 2836069"/>
                  <a:gd name="connsiteY41" fmla="*/ 295756 h 1517919"/>
                  <a:gd name="connsiteX42" fmla="*/ 1021556 w 2836069"/>
                  <a:gd name="connsiteY42" fmla="*/ 886306 h 1517919"/>
                  <a:gd name="connsiteX43" fmla="*/ 1033462 w 2836069"/>
                  <a:gd name="connsiteY43" fmla="*/ 614843 h 1517919"/>
                  <a:gd name="connsiteX44" fmla="*/ 1057275 w 2836069"/>
                  <a:gd name="connsiteY44" fmla="*/ 1086331 h 1517919"/>
                  <a:gd name="connsiteX45" fmla="*/ 1076325 w 2836069"/>
                  <a:gd name="connsiteY45" fmla="*/ 31437 h 1517919"/>
                  <a:gd name="connsiteX46" fmla="*/ 1112044 w 2836069"/>
                  <a:gd name="connsiteY46" fmla="*/ 1164912 h 1517919"/>
                  <a:gd name="connsiteX47" fmla="*/ 1152525 w 2836069"/>
                  <a:gd name="connsiteY47" fmla="*/ 445774 h 1517919"/>
                  <a:gd name="connsiteX48" fmla="*/ 1183481 w 2836069"/>
                  <a:gd name="connsiteY48" fmla="*/ 1203012 h 1517919"/>
                  <a:gd name="connsiteX49" fmla="*/ 1202531 w 2836069"/>
                  <a:gd name="connsiteY49" fmla="*/ 681518 h 1517919"/>
                  <a:gd name="connsiteX50" fmla="*/ 1221581 w 2836069"/>
                  <a:gd name="connsiteY50" fmla="*/ 779149 h 1517919"/>
                  <a:gd name="connsiteX51" fmla="*/ 1259681 w 2836069"/>
                  <a:gd name="connsiteY51" fmla="*/ 148118 h 1517919"/>
                  <a:gd name="connsiteX52" fmla="*/ 1278731 w 2836069"/>
                  <a:gd name="connsiteY52" fmla="*/ 888687 h 1517919"/>
                  <a:gd name="connsiteX53" fmla="*/ 1295400 w 2836069"/>
                  <a:gd name="connsiteY53" fmla="*/ 710093 h 1517919"/>
                  <a:gd name="connsiteX54" fmla="*/ 1316831 w 2836069"/>
                  <a:gd name="connsiteY54" fmla="*/ 745812 h 1517919"/>
                  <a:gd name="connsiteX55" fmla="*/ 1335881 w 2836069"/>
                  <a:gd name="connsiteY55" fmla="*/ 140974 h 1517919"/>
                  <a:gd name="connsiteX56" fmla="*/ 1381125 w 2836069"/>
                  <a:gd name="connsiteY56" fmla="*/ 938693 h 1517919"/>
                  <a:gd name="connsiteX57" fmla="*/ 1402556 w 2836069"/>
                  <a:gd name="connsiteY57" fmla="*/ 714856 h 1517919"/>
                  <a:gd name="connsiteX58" fmla="*/ 1423987 w 2836069"/>
                  <a:gd name="connsiteY58" fmla="*/ 1007749 h 1517919"/>
                  <a:gd name="connsiteX59" fmla="*/ 1462087 w 2836069"/>
                  <a:gd name="connsiteY59" fmla="*/ 405293 h 1517919"/>
                  <a:gd name="connsiteX60" fmla="*/ 1481137 w 2836069"/>
                  <a:gd name="connsiteY60" fmla="*/ 1241112 h 1517919"/>
                  <a:gd name="connsiteX61" fmla="*/ 1514475 w 2836069"/>
                  <a:gd name="connsiteY61" fmla="*/ 376718 h 1517919"/>
                  <a:gd name="connsiteX62" fmla="*/ 1535906 w 2836069"/>
                  <a:gd name="connsiteY62" fmla="*/ 1022037 h 1517919"/>
                  <a:gd name="connsiteX63" fmla="*/ 1545431 w 2836069"/>
                  <a:gd name="connsiteY63" fmla="*/ 895831 h 1517919"/>
                  <a:gd name="connsiteX64" fmla="*/ 1564481 w 2836069"/>
                  <a:gd name="connsiteY64" fmla="*/ 938693 h 1517919"/>
                  <a:gd name="connsiteX65" fmla="*/ 1588294 w 2836069"/>
                  <a:gd name="connsiteY65" fmla="*/ 655324 h 1517919"/>
                  <a:gd name="connsiteX66" fmla="*/ 1602581 w 2836069"/>
                  <a:gd name="connsiteY66" fmla="*/ 848206 h 1517919"/>
                  <a:gd name="connsiteX67" fmla="*/ 1628775 w 2836069"/>
                  <a:gd name="connsiteY67" fmla="*/ 626749 h 1517919"/>
                  <a:gd name="connsiteX68" fmla="*/ 1654969 w 2836069"/>
                  <a:gd name="connsiteY68" fmla="*/ 798199 h 1517919"/>
                  <a:gd name="connsiteX69" fmla="*/ 1662112 w 2836069"/>
                  <a:gd name="connsiteY69" fmla="*/ 691043 h 1517919"/>
                  <a:gd name="connsiteX70" fmla="*/ 1676400 w 2836069"/>
                  <a:gd name="connsiteY70" fmla="*/ 748193 h 1517919"/>
                  <a:gd name="connsiteX71" fmla="*/ 1712119 w 2836069"/>
                  <a:gd name="connsiteY71" fmla="*/ 441012 h 1517919"/>
                  <a:gd name="connsiteX72" fmla="*/ 1731169 w 2836069"/>
                  <a:gd name="connsiteY72" fmla="*/ 610081 h 1517919"/>
                  <a:gd name="connsiteX73" fmla="*/ 1750219 w 2836069"/>
                  <a:gd name="connsiteY73" fmla="*/ 445774 h 1517919"/>
                  <a:gd name="connsiteX74" fmla="*/ 1764506 w 2836069"/>
                  <a:gd name="connsiteY74" fmla="*/ 476731 h 1517919"/>
                  <a:gd name="connsiteX75" fmla="*/ 1788319 w 2836069"/>
                  <a:gd name="connsiteY75" fmla="*/ 393387 h 1517919"/>
                  <a:gd name="connsiteX76" fmla="*/ 1812131 w 2836069"/>
                  <a:gd name="connsiteY76" fmla="*/ 802962 h 1517919"/>
                  <a:gd name="connsiteX77" fmla="*/ 1847850 w 2836069"/>
                  <a:gd name="connsiteY77" fmla="*/ 629131 h 1517919"/>
                  <a:gd name="connsiteX78" fmla="*/ 1859756 w 2836069"/>
                  <a:gd name="connsiteY78" fmla="*/ 848206 h 1517919"/>
                  <a:gd name="connsiteX79" fmla="*/ 1897856 w 2836069"/>
                  <a:gd name="connsiteY79" fmla="*/ 467206 h 1517919"/>
                  <a:gd name="connsiteX80" fmla="*/ 1926431 w 2836069"/>
                  <a:gd name="connsiteY80" fmla="*/ 698187 h 1517919"/>
                  <a:gd name="connsiteX81" fmla="*/ 1945481 w 2836069"/>
                  <a:gd name="connsiteY81" fmla="*/ 424343 h 1517919"/>
                  <a:gd name="connsiteX82" fmla="*/ 1964531 w 2836069"/>
                  <a:gd name="connsiteY82" fmla="*/ 891068 h 1517919"/>
                  <a:gd name="connsiteX83" fmla="*/ 1990725 w 2836069"/>
                  <a:gd name="connsiteY83" fmla="*/ 555312 h 1517919"/>
                  <a:gd name="connsiteX84" fmla="*/ 2014537 w 2836069"/>
                  <a:gd name="connsiteY84" fmla="*/ 579124 h 1517919"/>
                  <a:gd name="connsiteX85" fmla="*/ 2024062 w 2836069"/>
                  <a:gd name="connsiteY85" fmla="*/ 512449 h 1517919"/>
                  <a:gd name="connsiteX86" fmla="*/ 2064544 w 2836069"/>
                  <a:gd name="connsiteY86" fmla="*/ 867256 h 1517919"/>
                  <a:gd name="connsiteX87" fmla="*/ 2102644 w 2836069"/>
                  <a:gd name="connsiteY87" fmla="*/ 555312 h 1517919"/>
                  <a:gd name="connsiteX88" fmla="*/ 2116931 w 2836069"/>
                  <a:gd name="connsiteY88" fmla="*/ 714856 h 1517919"/>
                  <a:gd name="connsiteX89" fmla="*/ 2143125 w 2836069"/>
                  <a:gd name="connsiteY89" fmla="*/ 488637 h 1517919"/>
                  <a:gd name="connsiteX90" fmla="*/ 2164556 w 2836069"/>
                  <a:gd name="connsiteY90" fmla="*/ 562456 h 1517919"/>
                  <a:gd name="connsiteX91" fmla="*/ 2181225 w 2836069"/>
                  <a:gd name="connsiteY91" fmla="*/ 536262 h 1517919"/>
                  <a:gd name="connsiteX92" fmla="*/ 2209800 w 2836069"/>
                  <a:gd name="connsiteY92" fmla="*/ 621987 h 1517919"/>
                  <a:gd name="connsiteX93" fmla="*/ 2233612 w 2836069"/>
                  <a:gd name="connsiteY93" fmla="*/ 495781 h 1517919"/>
                  <a:gd name="connsiteX94" fmla="*/ 2252662 w 2836069"/>
                  <a:gd name="connsiteY94" fmla="*/ 805343 h 1517919"/>
                  <a:gd name="connsiteX95" fmla="*/ 2283619 w 2836069"/>
                  <a:gd name="connsiteY95" fmla="*/ 588649 h 1517919"/>
                  <a:gd name="connsiteX96" fmla="*/ 2297906 w 2836069"/>
                  <a:gd name="connsiteY96" fmla="*/ 919643 h 1517919"/>
                  <a:gd name="connsiteX97" fmla="*/ 2324100 w 2836069"/>
                  <a:gd name="connsiteY97" fmla="*/ 652943 h 1517919"/>
                  <a:gd name="connsiteX98" fmla="*/ 2338387 w 2836069"/>
                  <a:gd name="connsiteY98" fmla="*/ 702949 h 1517919"/>
                  <a:gd name="connsiteX99" fmla="*/ 2350294 w 2836069"/>
                  <a:gd name="connsiteY99" fmla="*/ 469587 h 1517919"/>
                  <a:gd name="connsiteX100" fmla="*/ 2374106 w 2836069"/>
                  <a:gd name="connsiteY100" fmla="*/ 683899 h 1517919"/>
                  <a:gd name="connsiteX101" fmla="*/ 2393156 w 2836069"/>
                  <a:gd name="connsiteY101" fmla="*/ 507687 h 1517919"/>
                  <a:gd name="connsiteX102" fmla="*/ 2426494 w 2836069"/>
                  <a:gd name="connsiteY102" fmla="*/ 812487 h 1517919"/>
                  <a:gd name="connsiteX103" fmla="*/ 2447925 w 2836069"/>
                  <a:gd name="connsiteY103" fmla="*/ 631512 h 1517919"/>
                  <a:gd name="connsiteX104" fmla="*/ 2457450 w 2836069"/>
                  <a:gd name="connsiteY104" fmla="*/ 695806 h 1517919"/>
                  <a:gd name="connsiteX105" fmla="*/ 2481262 w 2836069"/>
                  <a:gd name="connsiteY105" fmla="*/ 641037 h 1517919"/>
                  <a:gd name="connsiteX106" fmla="*/ 2505075 w 2836069"/>
                  <a:gd name="connsiteY106" fmla="*/ 831537 h 1517919"/>
                  <a:gd name="connsiteX107" fmla="*/ 2528887 w 2836069"/>
                  <a:gd name="connsiteY107" fmla="*/ 783912 h 1517919"/>
                  <a:gd name="connsiteX108" fmla="*/ 2564606 w 2836069"/>
                  <a:gd name="connsiteY108" fmla="*/ 919643 h 1517919"/>
                  <a:gd name="connsiteX109" fmla="*/ 2612231 w 2836069"/>
                  <a:gd name="connsiteY109" fmla="*/ 374337 h 1517919"/>
                  <a:gd name="connsiteX110" fmla="*/ 2640806 w 2836069"/>
                  <a:gd name="connsiteY110" fmla="*/ 786293 h 1517919"/>
                  <a:gd name="connsiteX111" fmla="*/ 2652712 w 2836069"/>
                  <a:gd name="connsiteY111" fmla="*/ 736287 h 1517919"/>
                  <a:gd name="connsiteX112" fmla="*/ 2678906 w 2836069"/>
                  <a:gd name="connsiteY112" fmla="*/ 881543 h 1517919"/>
                  <a:gd name="connsiteX113" fmla="*/ 2712244 w 2836069"/>
                  <a:gd name="connsiteY113" fmla="*/ 631512 h 1517919"/>
                  <a:gd name="connsiteX114" fmla="*/ 2731294 w 2836069"/>
                  <a:gd name="connsiteY114" fmla="*/ 669612 h 1517919"/>
                  <a:gd name="connsiteX115" fmla="*/ 2757487 w 2836069"/>
                  <a:gd name="connsiteY115" fmla="*/ 638656 h 1517919"/>
                  <a:gd name="connsiteX116" fmla="*/ 2762250 w 2836069"/>
                  <a:gd name="connsiteY116" fmla="*/ 741049 h 1517919"/>
                  <a:gd name="connsiteX117" fmla="*/ 2776537 w 2836069"/>
                  <a:gd name="connsiteY117" fmla="*/ 702949 h 1517919"/>
                  <a:gd name="connsiteX118" fmla="*/ 2802731 w 2836069"/>
                  <a:gd name="connsiteY118" fmla="*/ 836299 h 1517919"/>
                  <a:gd name="connsiteX119" fmla="*/ 2821781 w 2836069"/>
                  <a:gd name="connsiteY119" fmla="*/ 714856 h 1517919"/>
                  <a:gd name="connsiteX120" fmla="*/ 2836069 w 2836069"/>
                  <a:gd name="connsiteY120" fmla="*/ 776768 h 1517919"/>
                  <a:gd name="connsiteX0" fmla="*/ 0 w 2836069"/>
                  <a:gd name="connsiteY0" fmla="*/ 648181 h 1517919"/>
                  <a:gd name="connsiteX1" fmla="*/ 14287 w 2836069"/>
                  <a:gd name="connsiteY1" fmla="*/ 555312 h 1517919"/>
                  <a:gd name="connsiteX2" fmla="*/ 54769 w 2836069"/>
                  <a:gd name="connsiteY2" fmla="*/ 929168 h 1517919"/>
                  <a:gd name="connsiteX3" fmla="*/ 88106 w 2836069"/>
                  <a:gd name="connsiteY3" fmla="*/ 293374 h 1517919"/>
                  <a:gd name="connsiteX4" fmla="*/ 135731 w 2836069"/>
                  <a:gd name="connsiteY4" fmla="*/ 810106 h 1517919"/>
                  <a:gd name="connsiteX5" fmla="*/ 171450 w 2836069"/>
                  <a:gd name="connsiteY5" fmla="*/ 283849 h 1517919"/>
                  <a:gd name="connsiteX6" fmla="*/ 200025 w 2836069"/>
                  <a:gd name="connsiteY6" fmla="*/ 831537 h 1517919"/>
                  <a:gd name="connsiteX7" fmla="*/ 216694 w 2836069"/>
                  <a:gd name="connsiteY7" fmla="*/ 762481 h 1517919"/>
                  <a:gd name="connsiteX8" fmla="*/ 233362 w 2836069"/>
                  <a:gd name="connsiteY8" fmla="*/ 814868 h 1517919"/>
                  <a:gd name="connsiteX9" fmla="*/ 245269 w 2836069"/>
                  <a:gd name="connsiteY9" fmla="*/ 586268 h 1517919"/>
                  <a:gd name="connsiteX10" fmla="*/ 266700 w 2836069"/>
                  <a:gd name="connsiteY10" fmla="*/ 895831 h 1517919"/>
                  <a:gd name="connsiteX11" fmla="*/ 278606 w 2836069"/>
                  <a:gd name="connsiteY11" fmla="*/ 450537 h 1517919"/>
                  <a:gd name="connsiteX12" fmla="*/ 288131 w 2836069"/>
                  <a:gd name="connsiteY12" fmla="*/ 581506 h 1517919"/>
                  <a:gd name="connsiteX13" fmla="*/ 297656 w 2836069"/>
                  <a:gd name="connsiteY13" fmla="*/ 545787 h 1517919"/>
                  <a:gd name="connsiteX14" fmla="*/ 302419 w 2836069"/>
                  <a:gd name="connsiteY14" fmla="*/ 998224 h 1517919"/>
                  <a:gd name="connsiteX15" fmla="*/ 321469 w 2836069"/>
                  <a:gd name="connsiteY15" fmla="*/ 914881 h 1517919"/>
                  <a:gd name="connsiteX16" fmla="*/ 328612 w 2836069"/>
                  <a:gd name="connsiteY16" fmla="*/ 974412 h 1517919"/>
                  <a:gd name="connsiteX17" fmla="*/ 345281 w 2836069"/>
                  <a:gd name="connsiteY17" fmla="*/ 957743 h 1517919"/>
                  <a:gd name="connsiteX18" fmla="*/ 345281 w 2836069"/>
                  <a:gd name="connsiteY18" fmla="*/ 1043468 h 1517919"/>
                  <a:gd name="connsiteX19" fmla="*/ 383381 w 2836069"/>
                  <a:gd name="connsiteY19" fmla="*/ 336237 h 1517919"/>
                  <a:gd name="connsiteX20" fmla="*/ 397669 w 2836069"/>
                  <a:gd name="connsiteY20" fmla="*/ 417199 h 1517919"/>
                  <a:gd name="connsiteX21" fmla="*/ 409575 w 2836069"/>
                  <a:gd name="connsiteY21" fmla="*/ 238606 h 1517919"/>
                  <a:gd name="connsiteX22" fmla="*/ 445294 w 2836069"/>
                  <a:gd name="connsiteY22" fmla="*/ 574362 h 1517919"/>
                  <a:gd name="connsiteX23" fmla="*/ 469106 w 2836069"/>
                  <a:gd name="connsiteY23" fmla="*/ 395768 h 1517919"/>
                  <a:gd name="connsiteX24" fmla="*/ 507206 w 2836069"/>
                  <a:gd name="connsiteY24" fmla="*/ 564837 h 1517919"/>
                  <a:gd name="connsiteX25" fmla="*/ 538162 w 2836069"/>
                  <a:gd name="connsiteY25" fmla="*/ 381481 h 1517919"/>
                  <a:gd name="connsiteX26" fmla="*/ 588169 w 2836069"/>
                  <a:gd name="connsiteY26" fmla="*/ 850587 h 1517919"/>
                  <a:gd name="connsiteX27" fmla="*/ 616744 w 2836069"/>
                  <a:gd name="connsiteY27" fmla="*/ 719618 h 1517919"/>
                  <a:gd name="connsiteX28" fmla="*/ 631031 w 2836069"/>
                  <a:gd name="connsiteY28" fmla="*/ 983937 h 1517919"/>
                  <a:gd name="connsiteX29" fmla="*/ 657225 w 2836069"/>
                  <a:gd name="connsiteY29" fmla="*/ 860112 h 1517919"/>
                  <a:gd name="connsiteX30" fmla="*/ 731044 w 2836069"/>
                  <a:gd name="connsiteY30" fmla="*/ 1510193 h 1517919"/>
                  <a:gd name="connsiteX31" fmla="*/ 797719 w 2836069"/>
                  <a:gd name="connsiteY31" fmla="*/ 348143 h 1517919"/>
                  <a:gd name="connsiteX32" fmla="*/ 828675 w 2836069"/>
                  <a:gd name="connsiteY32" fmla="*/ 872018 h 1517919"/>
                  <a:gd name="connsiteX33" fmla="*/ 840581 w 2836069"/>
                  <a:gd name="connsiteY33" fmla="*/ 174312 h 1517919"/>
                  <a:gd name="connsiteX34" fmla="*/ 854869 w 2836069"/>
                  <a:gd name="connsiteY34" fmla="*/ 391006 h 1517919"/>
                  <a:gd name="connsiteX35" fmla="*/ 871537 w 2836069"/>
                  <a:gd name="connsiteY35" fmla="*/ 317187 h 1517919"/>
                  <a:gd name="connsiteX36" fmla="*/ 888206 w 2836069"/>
                  <a:gd name="connsiteY36" fmla="*/ 881543 h 1517919"/>
                  <a:gd name="connsiteX37" fmla="*/ 926306 w 2836069"/>
                  <a:gd name="connsiteY37" fmla="*/ 7624 h 1517919"/>
                  <a:gd name="connsiteX38" fmla="*/ 942975 w 2836069"/>
                  <a:gd name="connsiteY38" fmla="*/ 445774 h 1517919"/>
                  <a:gd name="connsiteX39" fmla="*/ 959644 w 2836069"/>
                  <a:gd name="connsiteY39" fmla="*/ 257656 h 1517919"/>
                  <a:gd name="connsiteX40" fmla="*/ 978694 w 2836069"/>
                  <a:gd name="connsiteY40" fmla="*/ 448156 h 1517919"/>
                  <a:gd name="connsiteX41" fmla="*/ 1000125 w 2836069"/>
                  <a:gd name="connsiteY41" fmla="*/ 295756 h 1517919"/>
                  <a:gd name="connsiteX42" fmla="*/ 1021556 w 2836069"/>
                  <a:gd name="connsiteY42" fmla="*/ 886306 h 1517919"/>
                  <a:gd name="connsiteX43" fmla="*/ 1033462 w 2836069"/>
                  <a:gd name="connsiteY43" fmla="*/ 614843 h 1517919"/>
                  <a:gd name="connsiteX44" fmla="*/ 1057275 w 2836069"/>
                  <a:gd name="connsiteY44" fmla="*/ 1086331 h 1517919"/>
                  <a:gd name="connsiteX45" fmla="*/ 1076325 w 2836069"/>
                  <a:gd name="connsiteY45" fmla="*/ 31437 h 1517919"/>
                  <a:gd name="connsiteX46" fmla="*/ 1112044 w 2836069"/>
                  <a:gd name="connsiteY46" fmla="*/ 1164912 h 1517919"/>
                  <a:gd name="connsiteX47" fmla="*/ 1152525 w 2836069"/>
                  <a:gd name="connsiteY47" fmla="*/ 445774 h 1517919"/>
                  <a:gd name="connsiteX48" fmla="*/ 1183481 w 2836069"/>
                  <a:gd name="connsiteY48" fmla="*/ 1203012 h 1517919"/>
                  <a:gd name="connsiteX49" fmla="*/ 1202531 w 2836069"/>
                  <a:gd name="connsiteY49" fmla="*/ 681518 h 1517919"/>
                  <a:gd name="connsiteX50" fmla="*/ 1221581 w 2836069"/>
                  <a:gd name="connsiteY50" fmla="*/ 779149 h 1517919"/>
                  <a:gd name="connsiteX51" fmla="*/ 1259681 w 2836069"/>
                  <a:gd name="connsiteY51" fmla="*/ 148118 h 1517919"/>
                  <a:gd name="connsiteX52" fmla="*/ 1278731 w 2836069"/>
                  <a:gd name="connsiteY52" fmla="*/ 888687 h 1517919"/>
                  <a:gd name="connsiteX53" fmla="*/ 1295400 w 2836069"/>
                  <a:gd name="connsiteY53" fmla="*/ 710093 h 1517919"/>
                  <a:gd name="connsiteX54" fmla="*/ 1316831 w 2836069"/>
                  <a:gd name="connsiteY54" fmla="*/ 745812 h 1517919"/>
                  <a:gd name="connsiteX55" fmla="*/ 1335881 w 2836069"/>
                  <a:gd name="connsiteY55" fmla="*/ 140974 h 1517919"/>
                  <a:gd name="connsiteX56" fmla="*/ 1381125 w 2836069"/>
                  <a:gd name="connsiteY56" fmla="*/ 938693 h 1517919"/>
                  <a:gd name="connsiteX57" fmla="*/ 1402556 w 2836069"/>
                  <a:gd name="connsiteY57" fmla="*/ 714856 h 1517919"/>
                  <a:gd name="connsiteX58" fmla="*/ 1423987 w 2836069"/>
                  <a:gd name="connsiteY58" fmla="*/ 1007749 h 1517919"/>
                  <a:gd name="connsiteX59" fmla="*/ 1462087 w 2836069"/>
                  <a:gd name="connsiteY59" fmla="*/ 405293 h 1517919"/>
                  <a:gd name="connsiteX60" fmla="*/ 1481137 w 2836069"/>
                  <a:gd name="connsiteY60" fmla="*/ 1241112 h 1517919"/>
                  <a:gd name="connsiteX61" fmla="*/ 1514475 w 2836069"/>
                  <a:gd name="connsiteY61" fmla="*/ 376718 h 1517919"/>
                  <a:gd name="connsiteX62" fmla="*/ 1535906 w 2836069"/>
                  <a:gd name="connsiteY62" fmla="*/ 1022037 h 1517919"/>
                  <a:gd name="connsiteX63" fmla="*/ 1545431 w 2836069"/>
                  <a:gd name="connsiteY63" fmla="*/ 895831 h 1517919"/>
                  <a:gd name="connsiteX64" fmla="*/ 1564481 w 2836069"/>
                  <a:gd name="connsiteY64" fmla="*/ 938693 h 1517919"/>
                  <a:gd name="connsiteX65" fmla="*/ 1588294 w 2836069"/>
                  <a:gd name="connsiteY65" fmla="*/ 655324 h 1517919"/>
                  <a:gd name="connsiteX66" fmla="*/ 1602581 w 2836069"/>
                  <a:gd name="connsiteY66" fmla="*/ 848206 h 1517919"/>
                  <a:gd name="connsiteX67" fmla="*/ 1628775 w 2836069"/>
                  <a:gd name="connsiteY67" fmla="*/ 626749 h 1517919"/>
                  <a:gd name="connsiteX68" fmla="*/ 1654969 w 2836069"/>
                  <a:gd name="connsiteY68" fmla="*/ 798199 h 1517919"/>
                  <a:gd name="connsiteX69" fmla="*/ 1662112 w 2836069"/>
                  <a:gd name="connsiteY69" fmla="*/ 691043 h 1517919"/>
                  <a:gd name="connsiteX70" fmla="*/ 1676400 w 2836069"/>
                  <a:gd name="connsiteY70" fmla="*/ 748193 h 1517919"/>
                  <a:gd name="connsiteX71" fmla="*/ 1712119 w 2836069"/>
                  <a:gd name="connsiteY71" fmla="*/ 441012 h 1517919"/>
                  <a:gd name="connsiteX72" fmla="*/ 1731169 w 2836069"/>
                  <a:gd name="connsiteY72" fmla="*/ 610081 h 1517919"/>
                  <a:gd name="connsiteX73" fmla="*/ 1750219 w 2836069"/>
                  <a:gd name="connsiteY73" fmla="*/ 445774 h 1517919"/>
                  <a:gd name="connsiteX74" fmla="*/ 1764506 w 2836069"/>
                  <a:gd name="connsiteY74" fmla="*/ 476731 h 1517919"/>
                  <a:gd name="connsiteX75" fmla="*/ 1788319 w 2836069"/>
                  <a:gd name="connsiteY75" fmla="*/ 393387 h 1517919"/>
                  <a:gd name="connsiteX76" fmla="*/ 1812131 w 2836069"/>
                  <a:gd name="connsiteY76" fmla="*/ 802962 h 1517919"/>
                  <a:gd name="connsiteX77" fmla="*/ 1847850 w 2836069"/>
                  <a:gd name="connsiteY77" fmla="*/ 629131 h 1517919"/>
                  <a:gd name="connsiteX78" fmla="*/ 1859756 w 2836069"/>
                  <a:gd name="connsiteY78" fmla="*/ 848206 h 1517919"/>
                  <a:gd name="connsiteX79" fmla="*/ 1897856 w 2836069"/>
                  <a:gd name="connsiteY79" fmla="*/ 467206 h 1517919"/>
                  <a:gd name="connsiteX80" fmla="*/ 1926431 w 2836069"/>
                  <a:gd name="connsiteY80" fmla="*/ 698187 h 1517919"/>
                  <a:gd name="connsiteX81" fmla="*/ 1945481 w 2836069"/>
                  <a:gd name="connsiteY81" fmla="*/ 424343 h 1517919"/>
                  <a:gd name="connsiteX82" fmla="*/ 1964531 w 2836069"/>
                  <a:gd name="connsiteY82" fmla="*/ 891068 h 1517919"/>
                  <a:gd name="connsiteX83" fmla="*/ 1990725 w 2836069"/>
                  <a:gd name="connsiteY83" fmla="*/ 555312 h 1517919"/>
                  <a:gd name="connsiteX84" fmla="*/ 2014537 w 2836069"/>
                  <a:gd name="connsiteY84" fmla="*/ 579124 h 1517919"/>
                  <a:gd name="connsiteX85" fmla="*/ 2024062 w 2836069"/>
                  <a:gd name="connsiteY85" fmla="*/ 512449 h 1517919"/>
                  <a:gd name="connsiteX86" fmla="*/ 2064544 w 2836069"/>
                  <a:gd name="connsiteY86" fmla="*/ 867256 h 1517919"/>
                  <a:gd name="connsiteX87" fmla="*/ 2102644 w 2836069"/>
                  <a:gd name="connsiteY87" fmla="*/ 555312 h 1517919"/>
                  <a:gd name="connsiteX88" fmla="*/ 2116931 w 2836069"/>
                  <a:gd name="connsiteY88" fmla="*/ 714856 h 1517919"/>
                  <a:gd name="connsiteX89" fmla="*/ 2143125 w 2836069"/>
                  <a:gd name="connsiteY89" fmla="*/ 488637 h 1517919"/>
                  <a:gd name="connsiteX90" fmla="*/ 2164556 w 2836069"/>
                  <a:gd name="connsiteY90" fmla="*/ 562456 h 1517919"/>
                  <a:gd name="connsiteX91" fmla="*/ 2181225 w 2836069"/>
                  <a:gd name="connsiteY91" fmla="*/ 536262 h 1517919"/>
                  <a:gd name="connsiteX92" fmla="*/ 2209800 w 2836069"/>
                  <a:gd name="connsiteY92" fmla="*/ 621987 h 1517919"/>
                  <a:gd name="connsiteX93" fmla="*/ 2233612 w 2836069"/>
                  <a:gd name="connsiteY93" fmla="*/ 495781 h 1517919"/>
                  <a:gd name="connsiteX94" fmla="*/ 2252662 w 2836069"/>
                  <a:gd name="connsiteY94" fmla="*/ 805343 h 1517919"/>
                  <a:gd name="connsiteX95" fmla="*/ 2283619 w 2836069"/>
                  <a:gd name="connsiteY95" fmla="*/ 588649 h 1517919"/>
                  <a:gd name="connsiteX96" fmla="*/ 2297906 w 2836069"/>
                  <a:gd name="connsiteY96" fmla="*/ 919643 h 1517919"/>
                  <a:gd name="connsiteX97" fmla="*/ 2324100 w 2836069"/>
                  <a:gd name="connsiteY97" fmla="*/ 652943 h 1517919"/>
                  <a:gd name="connsiteX98" fmla="*/ 2338387 w 2836069"/>
                  <a:gd name="connsiteY98" fmla="*/ 702949 h 1517919"/>
                  <a:gd name="connsiteX99" fmla="*/ 2350294 w 2836069"/>
                  <a:gd name="connsiteY99" fmla="*/ 469587 h 1517919"/>
                  <a:gd name="connsiteX100" fmla="*/ 2374106 w 2836069"/>
                  <a:gd name="connsiteY100" fmla="*/ 683899 h 1517919"/>
                  <a:gd name="connsiteX101" fmla="*/ 2393156 w 2836069"/>
                  <a:gd name="connsiteY101" fmla="*/ 507687 h 1517919"/>
                  <a:gd name="connsiteX102" fmla="*/ 2426494 w 2836069"/>
                  <a:gd name="connsiteY102" fmla="*/ 812487 h 1517919"/>
                  <a:gd name="connsiteX103" fmla="*/ 2447925 w 2836069"/>
                  <a:gd name="connsiteY103" fmla="*/ 631512 h 1517919"/>
                  <a:gd name="connsiteX104" fmla="*/ 2457450 w 2836069"/>
                  <a:gd name="connsiteY104" fmla="*/ 695806 h 1517919"/>
                  <a:gd name="connsiteX105" fmla="*/ 2481262 w 2836069"/>
                  <a:gd name="connsiteY105" fmla="*/ 641037 h 1517919"/>
                  <a:gd name="connsiteX106" fmla="*/ 2505075 w 2836069"/>
                  <a:gd name="connsiteY106" fmla="*/ 831537 h 1517919"/>
                  <a:gd name="connsiteX107" fmla="*/ 2528887 w 2836069"/>
                  <a:gd name="connsiteY107" fmla="*/ 783912 h 1517919"/>
                  <a:gd name="connsiteX108" fmla="*/ 2564606 w 2836069"/>
                  <a:gd name="connsiteY108" fmla="*/ 919643 h 1517919"/>
                  <a:gd name="connsiteX109" fmla="*/ 2612231 w 2836069"/>
                  <a:gd name="connsiteY109" fmla="*/ 374337 h 1517919"/>
                  <a:gd name="connsiteX110" fmla="*/ 2640806 w 2836069"/>
                  <a:gd name="connsiteY110" fmla="*/ 786293 h 1517919"/>
                  <a:gd name="connsiteX111" fmla="*/ 2652712 w 2836069"/>
                  <a:gd name="connsiteY111" fmla="*/ 736287 h 1517919"/>
                  <a:gd name="connsiteX112" fmla="*/ 2678906 w 2836069"/>
                  <a:gd name="connsiteY112" fmla="*/ 881543 h 1517919"/>
                  <a:gd name="connsiteX113" fmla="*/ 2712244 w 2836069"/>
                  <a:gd name="connsiteY113" fmla="*/ 631512 h 1517919"/>
                  <a:gd name="connsiteX114" fmla="*/ 2731294 w 2836069"/>
                  <a:gd name="connsiteY114" fmla="*/ 669612 h 1517919"/>
                  <a:gd name="connsiteX115" fmla="*/ 2757487 w 2836069"/>
                  <a:gd name="connsiteY115" fmla="*/ 638656 h 1517919"/>
                  <a:gd name="connsiteX116" fmla="*/ 2762250 w 2836069"/>
                  <a:gd name="connsiteY116" fmla="*/ 741049 h 1517919"/>
                  <a:gd name="connsiteX117" fmla="*/ 2776537 w 2836069"/>
                  <a:gd name="connsiteY117" fmla="*/ 702949 h 1517919"/>
                  <a:gd name="connsiteX118" fmla="*/ 2802731 w 2836069"/>
                  <a:gd name="connsiteY118" fmla="*/ 836299 h 1517919"/>
                  <a:gd name="connsiteX119" fmla="*/ 2821781 w 2836069"/>
                  <a:gd name="connsiteY119" fmla="*/ 714856 h 1517919"/>
                  <a:gd name="connsiteX120" fmla="*/ 2836069 w 2836069"/>
                  <a:gd name="connsiteY120" fmla="*/ 776768 h 1517919"/>
                  <a:gd name="connsiteX0" fmla="*/ 0 w 2838450"/>
                  <a:gd name="connsiteY0" fmla="*/ 681518 h 1517919"/>
                  <a:gd name="connsiteX1" fmla="*/ 16668 w 2838450"/>
                  <a:gd name="connsiteY1" fmla="*/ 555312 h 1517919"/>
                  <a:gd name="connsiteX2" fmla="*/ 57150 w 2838450"/>
                  <a:gd name="connsiteY2" fmla="*/ 929168 h 1517919"/>
                  <a:gd name="connsiteX3" fmla="*/ 90487 w 2838450"/>
                  <a:gd name="connsiteY3" fmla="*/ 293374 h 1517919"/>
                  <a:gd name="connsiteX4" fmla="*/ 138112 w 2838450"/>
                  <a:gd name="connsiteY4" fmla="*/ 810106 h 1517919"/>
                  <a:gd name="connsiteX5" fmla="*/ 173831 w 2838450"/>
                  <a:gd name="connsiteY5" fmla="*/ 283849 h 1517919"/>
                  <a:gd name="connsiteX6" fmla="*/ 202406 w 2838450"/>
                  <a:gd name="connsiteY6" fmla="*/ 831537 h 1517919"/>
                  <a:gd name="connsiteX7" fmla="*/ 219075 w 2838450"/>
                  <a:gd name="connsiteY7" fmla="*/ 762481 h 1517919"/>
                  <a:gd name="connsiteX8" fmla="*/ 235743 w 2838450"/>
                  <a:gd name="connsiteY8" fmla="*/ 814868 h 1517919"/>
                  <a:gd name="connsiteX9" fmla="*/ 247650 w 2838450"/>
                  <a:gd name="connsiteY9" fmla="*/ 586268 h 1517919"/>
                  <a:gd name="connsiteX10" fmla="*/ 269081 w 2838450"/>
                  <a:gd name="connsiteY10" fmla="*/ 895831 h 1517919"/>
                  <a:gd name="connsiteX11" fmla="*/ 280987 w 2838450"/>
                  <a:gd name="connsiteY11" fmla="*/ 450537 h 1517919"/>
                  <a:gd name="connsiteX12" fmla="*/ 290512 w 2838450"/>
                  <a:gd name="connsiteY12" fmla="*/ 581506 h 1517919"/>
                  <a:gd name="connsiteX13" fmla="*/ 300037 w 2838450"/>
                  <a:gd name="connsiteY13" fmla="*/ 545787 h 1517919"/>
                  <a:gd name="connsiteX14" fmla="*/ 304800 w 2838450"/>
                  <a:gd name="connsiteY14" fmla="*/ 998224 h 1517919"/>
                  <a:gd name="connsiteX15" fmla="*/ 323850 w 2838450"/>
                  <a:gd name="connsiteY15" fmla="*/ 914881 h 1517919"/>
                  <a:gd name="connsiteX16" fmla="*/ 330993 w 2838450"/>
                  <a:gd name="connsiteY16" fmla="*/ 974412 h 1517919"/>
                  <a:gd name="connsiteX17" fmla="*/ 347662 w 2838450"/>
                  <a:gd name="connsiteY17" fmla="*/ 957743 h 1517919"/>
                  <a:gd name="connsiteX18" fmla="*/ 347662 w 2838450"/>
                  <a:gd name="connsiteY18" fmla="*/ 1043468 h 1517919"/>
                  <a:gd name="connsiteX19" fmla="*/ 385762 w 2838450"/>
                  <a:gd name="connsiteY19" fmla="*/ 336237 h 1517919"/>
                  <a:gd name="connsiteX20" fmla="*/ 400050 w 2838450"/>
                  <a:gd name="connsiteY20" fmla="*/ 417199 h 1517919"/>
                  <a:gd name="connsiteX21" fmla="*/ 411956 w 2838450"/>
                  <a:gd name="connsiteY21" fmla="*/ 238606 h 1517919"/>
                  <a:gd name="connsiteX22" fmla="*/ 447675 w 2838450"/>
                  <a:gd name="connsiteY22" fmla="*/ 574362 h 1517919"/>
                  <a:gd name="connsiteX23" fmla="*/ 471487 w 2838450"/>
                  <a:gd name="connsiteY23" fmla="*/ 395768 h 1517919"/>
                  <a:gd name="connsiteX24" fmla="*/ 509587 w 2838450"/>
                  <a:gd name="connsiteY24" fmla="*/ 564837 h 1517919"/>
                  <a:gd name="connsiteX25" fmla="*/ 540543 w 2838450"/>
                  <a:gd name="connsiteY25" fmla="*/ 381481 h 1517919"/>
                  <a:gd name="connsiteX26" fmla="*/ 590550 w 2838450"/>
                  <a:gd name="connsiteY26" fmla="*/ 850587 h 1517919"/>
                  <a:gd name="connsiteX27" fmla="*/ 619125 w 2838450"/>
                  <a:gd name="connsiteY27" fmla="*/ 719618 h 1517919"/>
                  <a:gd name="connsiteX28" fmla="*/ 633412 w 2838450"/>
                  <a:gd name="connsiteY28" fmla="*/ 983937 h 1517919"/>
                  <a:gd name="connsiteX29" fmla="*/ 659606 w 2838450"/>
                  <a:gd name="connsiteY29" fmla="*/ 860112 h 1517919"/>
                  <a:gd name="connsiteX30" fmla="*/ 733425 w 2838450"/>
                  <a:gd name="connsiteY30" fmla="*/ 1510193 h 1517919"/>
                  <a:gd name="connsiteX31" fmla="*/ 800100 w 2838450"/>
                  <a:gd name="connsiteY31" fmla="*/ 348143 h 1517919"/>
                  <a:gd name="connsiteX32" fmla="*/ 831056 w 2838450"/>
                  <a:gd name="connsiteY32" fmla="*/ 872018 h 1517919"/>
                  <a:gd name="connsiteX33" fmla="*/ 842962 w 2838450"/>
                  <a:gd name="connsiteY33" fmla="*/ 174312 h 1517919"/>
                  <a:gd name="connsiteX34" fmla="*/ 857250 w 2838450"/>
                  <a:gd name="connsiteY34" fmla="*/ 391006 h 1517919"/>
                  <a:gd name="connsiteX35" fmla="*/ 873918 w 2838450"/>
                  <a:gd name="connsiteY35" fmla="*/ 317187 h 1517919"/>
                  <a:gd name="connsiteX36" fmla="*/ 890587 w 2838450"/>
                  <a:gd name="connsiteY36" fmla="*/ 881543 h 1517919"/>
                  <a:gd name="connsiteX37" fmla="*/ 928687 w 2838450"/>
                  <a:gd name="connsiteY37" fmla="*/ 7624 h 1517919"/>
                  <a:gd name="connsiteX38" fmla="*/ 945356 w 2838450"/>
                  <a:gd name="connsiteY38" fmla="*/ 445774 h 1517919"/>
                  <a:gd name="connsiteX39" fmla="*/ 962025 w 2838450"/>
                  <a:gd name="connsiteY39" fmla="*/ 257656 h 1517919"/>
                  <a:gd name="connsiteX40" fmla="*/ 981075 w 2838450"/>
                  <a:gd name="connsiteY40" fmla="*/ 448156 h 1517919"/>
                  <a:gd name="connsiteX41" fmla="*/ 1002506 w 2838450"/>
                  <a:gd name="connsiteY41" fmla="*/ 295756 h 1517919"/>
                  <a:gd name="connsiteX42" fmla="*/ 1023937 w 2838450"/>
                  <a:gd name="connsiteY42" fmla="*/ 886306 h 1517919"/>
                  <a:gd name="connsiteX43" fmla="*/ 1035843 w 2838450"/>
                  <a:gd name="connsiteY43" fmla="*/ 614843 h 1517919"/>
                  <a:gd name="connsiteX44" fmla="*/ 1059656 w 2838450"/>
                  <a:gd name="connsiteY44" fmla="*/ 1086331 h 1517919"/>
                  <a:gd name="connsiteX45" fmla="*/ 1078706 w 2838450"/>
                  <a:gd name="connsiteY45" fmla="*/ 31437 h 1517919"/>
                  <a:gd name="connsiteX46" fmla="*/ 1114425 w 2838450"/>
                  <a:gd name="connsiteY46" fmla="*/ 1164912 h 1517919"/>
                  <a:gd name="connsiteX47" fmla="*/ 1154906 w 2838450"/>
                  <a:gd name="connsiteY47" fmla="*/ 445774 h 1517919"/>
                  <a:gd name="connsiteX48" fmla="*/ 1185862 w 2838450"/>
                  <a:gd name="connsiteY48" fmla="*/ 1203012 h 1517919"/>
                  <a:gd name="connsiteX49" fmla="*/ 1204912 w 2838450"/>
                  <a:gd name="connsiteY49" fmla="*/ 681518 h 1517919"/>
                  <a:gd name="connsiteX50" fmla="*/ 1223962 w 2838450"/>
                  <a:gd name="connsiteY50" fmla="*/ 779149 h 1517919"/>
                  <a:gd name="connsiteX51" fmla="*/ 1262062 w 2838450"/>
                  <a:gd name="connsiteY51" fmla="*/ 148118 h 1517919"/>
                  <a:gd name="connsiteX52" fmla="*/ 1281112 w 2838450"/>
                  <a:gd name="connsiteY52" fmla="*/ 888687 h 1517919"/>
                  <a:gd name="connsiteX53" fmla="*/ 1297781 w 2838450"/>
                  <a:gd name="connsiteY53" fmla="*/ 710093 h 1517919"/>
                  <a:gd name="connsiteX54" fmla="*/ 1319212 w 2838450"/>
                  <a:gd name="connsiteY54" fmla="*/ 745812 h 1517919"/>
                  <a:gd name="connsiteX55" fmla="*/ 1338262 w 2838450"/>
                  <a:gd name="connsiteY55" fmla="*/ 140974 h 1517919"/>
                  <a:gd name="connsiteX56" fmla="*/ 1383506 w 2838450"/>
                  <a:gd name="connsiteY56" fmla="*/ 938693 h 1517919"/>
                  <a:gd name="connsiteX57" fmla="*/ 1404937 w 2838450"/>
                  <a:gd name="connsiteY57" fmla="*/ 714856 h 1517919"/>
                  <a:gd name="connsiteX58" fmla="*/ 1426368 w 2838450"/>
                  <a:gd name="connsiteY58" fmla="*/ 1007749 h 1517919"/>
                  <a:gd name="connsiteX59" fmla="*/ 1464468 w 2838450"/>
                  <a:gd name="connsiteY59" fmla="*/ 405293 h 1517919"/>
                  <a:gd name="connsiteX60" fmla="*/ 1483518 w 2838450"/>
                  <a:gd name="connsiteY60" fmla="*/ 1241112 h 1517919"/>
                  <a:gd name="connsiteX61" fmla="*/ 1516856 w 2838450"/>
                  <a:gd name="connsiteY61" fmla="*/ 376718 h 1517919"/>
                  <a:gd name="connsiteX62" fmla="*/ 1538287 w 2838450"/>
                  <a:gd name="connsiteY62" fmla="*/ 1022037 h 1517919"/>
                  <a:gd name="connsiteX63" fmla="*/ 1547812 w 2838450"/>
                  <a:gd name="connsiteY63" fmla="*/ 895831 h 1517919"/>
                  <a:gd name="connsiteX64" fmla="*/ 1566862 w 2838450"/>
                  <a:gd name="connsiteY64" fmla="*/ 938693 h 1517919"/>
                  <a:gd name="connsiteX65" fmla="*/ 1590675 w 2838450"/>
                  <a:gd name="connsiteY65" fmla="*/ 655324 h 1517919"/>
                  <a:gd name="connsiteX66" fmla="*/ 1604962 w 2838450"/>
                  <a:gd name="connsiteY66" fmla="*/ 848206 h 1517919"/>
                  <a:gd name="connsiteX67" fmla="*/ 1631156 w 2838450"/>
                  <a:gd name="connsiteY67" fmla="*/ 626749 h 1517919"/>
                  <a:gd name="connsiteX68" fmla="*/ 1657350 w 2838450"/>
                  <a:gd name="connsiteY68" fmla="*/ 798199 h 1517919"/>
                  <a:gd name="connsiteX69" fmla="*/ 1664493 w 2838450"/>
                  <a:gd name="connsiteY69" fmla="*/ 691043 h 1517919"/>
                  <a:gd name="connsiteX70" fmla="*/ 1678781 w 2838450"/>
                  <a:gd name="connsiteY70" fmla="*/ 748193 h 1517919"/>
                  <a:gd name="connsiteX71" fmla="*/ 1714500 w 2838450"/>
                  <a:gd name="connsiteY71" fmla="*/ 441012 h 1517919"/>
                  <a:gd name="connsiteX72" fmla="*/ 1733550 w 2838450"/>
                  <a:gd name="connsiteY72" fmla="*/ 610081 h 1517919"/>
                  <a:gd name="connsiteX73" fmla="*/ 1752600 w 2838450"/>
                  <a:gd name="connsiteY73" fmla="*/ 445774 h 1517919"/>
                  <a:gd name="connsiteX74" fmla="*/ 1766887 w 2838450"/>
                  <a:gd name="connsiteY74" fmla="*/ 476731 h 1517919"/>
                  <a:gd name="connsiteX75" fmla="*/ 1790700 w 2838450"/>
                  <a:gd name="connsiteY75" fmla="*/ 393387 h 1517919"/>
                  <a:gd name="connsiteX76" fmla="*/ 1814512 w 2838450"/>
                  <a:gd name="connsiteY76" fmla="*/ 802962 h 1517919"/>
                  <a:gd name="connsiteX77" fmla="*/ 1850231 w 2838450"/>
                  <a:gd name="connsiteY77" fmla="*/ 629131 h 1517919"/>
                  <a:gd name="connsiteX78" fmla="*/ 1862137 w 2838450"/>
                  <a:gd name="connsiteY78" fmla="*/ 848206 h 1517919"/>
                  <a:gd name="connsiteX79" fmla="*/ 1900237 w 2838450"/>
                  <a:gd name="connsiteY79" fmla="*/ 467206 h 1517919"/>
                  <a:gd name="connsiteX80" fmla="*/ 1928812 w 2838450"/>
                  <a:gd name="connsiteY80" fmla="*/ 698187 h 1517919"/>
                  <a:gd name="connsiteX81" fmla="*/ 1947862 w 2838450"/>
                  <a:gd name="connsiteY81" fmla="*/ 424343 h 1517919"/>
                  <a:gd name="connsiteX82" fmla="*/ 1966912 w 2838450"/>
                  <a:gd name="connsiteY82" fmla="*/ 891068 h 1517919"/>
                  <a:gd name="connsiteX83" fmla="*/ 1993106 w 2838450"/>
                  <a:gd name="connsiteY83" fmla="*/ 555312 h 1517919"/>
                  <a:gd name="connsiteX84" fmla="*/ 2016918 w 2838450"/>
                  <a:gd name="connsiteY84" fmla="*/ 579124 h 1517919"/>
                  <a:gd name="connsiteX85" fmla="*/ 2026443 w 2838450"/>
                  <a:gd name="connsiteY85" fmla="*/ 512449 h 1517919"/>
                  <a:gd name="connsiteX86" fmla="*/ 2066925 w 2838450"/>
                  <a:gd name="connsiteY86" fmla="*/ 867256 h 1517919"/>
                  <a:gd name="connsiteX87" fmla="*/ 2105025 w 2838450"/>
                  <a:gd name="connsiteY87" fmla="*/ 555312 h 1517919"/>
                  <a:gd name="connsiteX88" fmla="*/ 2119312 w 2838450"/>
                  <a:gd name="connsiteY88" fmla="*/ 714856 h 1517919"/>
                  <a:gd name="connsiteX89" fmla="*/ 2145506 w 2838450"/>
                  <a:gd name="connsiteY89" fmla="*/ 488637 h 1517919"/>
                  <a:gd name="connsiteX90" fmla="*/ 2166937 w 2838450"/>
                  <a:gd name="connsiteY90" fmla="*/ 562456 h 1517919"/>
                  <a:gd name="connsiteX91" fmla="*/ 2183606 w 2838450"/>
                  <a:gd name="connsiteY91" fmla="*/ 536262 h 1517919"/>
                  <a:gd name="connsiteX92" fmla="*/ 2212181 w 2838450"/>
                  <a:gd name="connsiteY92" fmla="*/ 621987 h 1517919"/>
                  <a:gd name="connsiteX93" fmla="*/ 2235993 w 2838450"/>
                  <a:gd name="connsiteY93" fmla="*/ 495781 h 1517919"/>
                  <a:gd name="connsiteX94" fmla="*/ 2255043 w 2838450"/>
                  <a:gd name="connsiteY94" fmla="*/ 805343 h 1517919"/>
                  <a:gd name="connsiteX95" fmla="*/ 2286000 w 2838450"/>
                  <a:gd name="connsiteY95" fmla="*/ 588649 h 1517919"/>
                  <a:gd name="connsiteX96" fmla="*/ 2300287 w 2838450"/>
                  <a:gd name="connsiteY96" fmla="*/ 919643 h 1517919"/>
                  <a:gd name="connsiteX97" fmla="*/ 2326481 w 2838450"/>
                  <a:gd name="connsiteY97" fmla="*/ 652943 h 1517919"/>
                  <a:gd name="connsiteX98" fmla="*/ 2340768 w 2838450"/>
                  <a:gd name="connsiteY98" fmla="*/ 702949 h 1517919"/>
                  <a:gd name="connsiteX99" fmla="*/ 2352675 w 2838450"/>
                  <a:gd name="connsiteY99" fmla="*/ 469587 h 1517919"/>
                  <a:gd name="connsiteX100" fmla="*/ 2376487 w 2838450"/>
                  <a:gd name="connsiteY100" fmla="*/ 683899 h 1517919"/>
                  <a:gd name="connsiteX101" fmla="*/ 2395537 w 2838450"/>
                  <a:gd name="connsiteY101" fmla="*/ 507687 h 1517919"/>
                  <a:gd name="connsiteX102" fmla="*/ 2428875 w 2838450"/>
                  <a:gd name="connsiteY102" fmla="*/ 812487 h 1517919"/>
                  <a:gd name="connsiteX103" fmla="*/ 2450306 w 2838450"/>
                  <a:gd name="connsiteY103" fmla="*/ 631512 h 1517919"/>
                  <a:gd name="connsiteX104" fmla="*/ 2459831 w 2838450"/>
                  <a:gd name="connsiteY104" fmla="*/ 695806 h 1517919"/>
                  <a:gd name="connsiteX105" fmla="*/ 2483643 w 2838450"/>
                  <a:gd name="connsiteY105" fmla="*/ 641037 h 1517919"/>
                  <a:gd name="connsiteX106" fmla="*/ 2507456 w 2838450"/>
                  <a:gd name="connsiteY106" fmla="*/ 831537 h 1517919"/>
                  <a:gd name="connsiteX107" fmla="*/ 2531268 w 2838450"/>
                  <a:gd name="connsiteY107" fmla="*/ 783912 h 1517919"/>
                  <a:gd name="connsiteX108" fmla="*/ 2566987 w 2838450"/>
                  <a:gd name="connsiteY108" fmla="*/ 919643 h 1517919"/>
                  <a:gd name="connsiteX109" fmla="*/ 2614612 w 2838450"/>
                  <a:gd name="connsiteY109" fmla="*/ 374337 h 1517919"/>
                  <a:gd name="connsiteX110" fmla="*/ 2643187 w 2838450"/>
                  <a:gd name="connsiteY110" fmla="*/ 786293 h 1517919"/>
                  <a:gd name="connsiteX111" fmla="*/ 2655093 w 2838450"/>
                  <a:gd name="connsiteY111" fmla="*/ 736287 h 1517919"/>
                  <a:gd name="connsiteX112" fmla="*/ 2681287 w 2838450"/>
                  <a:gd name="connsiteY112" fmla="*/ 881543 h 1517919"/>
                  <a:gd name="connsiteX113" fmla="*/ 2714625 w 2838450"/>
                  <a:gd name="connsiteY113" fmla="*/ 631512 h 1517919"/>
                  <a:gd name="connsiteX114" fmla="*/ 2733675 w 2838450"/>
                  <a:gd name="connsiteY114" fmla="*/ 669612 h 1517919"/>
                  <a:gd name="connsiteX115" fmla="*/ 2759868 w 2838450"/>
                  <a:gd name="connsiteY115" fmla="*/ 638656 h 1517919"/>
                  <a:gd name="connsiteX116" fmla="*/ 2764631 w 2838450"/>
                  <a:gd name="connsiteY116" fmla="*/ 741049 h 1517919"/>
                  <a:gd name="connsiteX117" fmla="*/ 2778918 w 2838450"/>
                  <a:gd name="connsiteY117" fmla="*/ 702949 h 1517919"/>
                  <a:gd name="connsiteX118" fmla="*/ 2805112 w 2838450"/>
                  <a:gd name="connsiteY118" fmla="*/ 836299 h 1517919"/>
                  <a:gd name="connsiteX119" fmla="*/ 2824162 w 2838450"/>
                  <a:gd name="connsiteY119" fmla="*/ 714856 h 1517919"/>
                  <a:gd name="connsiteX120" fmla="*/ 2838450 w 2838450"/>
                  <a:gd name="connsiteY120" fmla="*/ 776768 h 1517919"/>
                  <a:gd name="connsiteX0" fmla="*/ 0 w 2833687"/>
                  <a:gd name="connsiteY0" fmla="*/ 681518 h 1517919"/>
                  <a:gd name="connsiteX1" fmla="*/ 16668 w 2833687"/>
                  <a:gd name="connsiteY1" fmla="*/ 555312 h 1517919"/>
                  <a:gd name="connsiteX2" fmla="*/ 57150 w 2833687"/>
                  <a:gd name="connsiteY2" fmla="*/ 929168 h 1517919"/>
                  <a:gd name="connsiteX3" fmla="*/ 90487 w 2833687"/>
                  <a:gd name="connsiteY3" fmla="*/ 293374 h 1517919"/>
                  <a:gd name="connsiteX4" fmla="*/ 138112 w 2833687"/>
                  <a:gd name="connsiteY4" fmla="*/ 810106 h 1517919"/>
                  <a:gd name="connsiteX5" fmla="*/ 173831 w 2833687"/>
                  <a:gd name="connsiteY5" fmla="*/ 283849 h 1517919"/>
                  <a:gd name="connsiteX6" fmla="*/ 202406 w 2833687"/>
                  <a:gd name="connsiteY6" fmla="*/ 831537 h 1517919"/>
                  <a:gd name="connsiteX7" fmla="*/ 219075 w 2833687"/>
                  <a:gd name="connsiteY7" fmla="*/ 762481 h 1517919"/>
                  <a:gd name="connsiteX8" fmla="*/ 235743 w 2833687"/>
                  <a:gd name="connsiteY8" fmla="*/ 814868 h 1517919"/>
                  <a:gd name="connsiteX9" fmla="*/ 247650 w 2833687"/>
                  <a:gd name="connsiteY9" fmla="*/ 586268 h 1517919"/>
                  <a:gd name="connsiteX10" fmla="*/ 269081 w 2833687"/>
                  <a:gd name="connsiteY10" fmla="*/ 895831 h 1517919"/>
                  <a:gd name="connsiteX11" fmla="*/ 280987 w 2833687"/>
                  <a:gd name="connsiteY11" fmla="*/ 450537 h 1517919"/>
                  <a:gd name="connsiteX12" fmla="*/ 290512 w 2833687"/>
                  <a:gd name="connsiteY12" fmla="*/ 581506 h 1517919"/>
                  <a:gd name="connsiteX13" fmla="*/ 300037 w 2833687"/>
                  <a:gd name="connsiteY13" fmla="*/ 545787 h 1517919"/>
                  <a:gd name="connsiteX14" fmla="*/ 304800 w 2833687"/>
                  <a:gd name="connsiteY14" fmla="*/ 998224 h 1517919"/>
                  <a:gd name="connsiteX15" fmla="*/ 323850 w 2833687"/>
                  <a:gd name="connsiteY15" fmla="*/ 914881 h 1517919"/>
                  <a:gd name="connsiteX16" fmla="*/ 330993 w 2833687"/>
                  <a:gd name="connsiteY16" fmla="*/ 974412 h 1517919"/>
                  <a:gd name="connsiteX17" fmla="*/ 347662 w 2833687"/>
                  <a:gd name="connsiteY17" fmla="*/ 957743 h 1517919"/>
                  <a:gd name="connsiteX18" fmla="*/ 347662 w 2833687"/>
                  <a:gd name="connsiteY18" fmla="*/ 1043468 h 1517919"/>
                  <a:gd name="connsiteX19" fmla="*/ 385762 w 2833687"/>
                  <a:gd name="connsiteY19" fmla="*/ 336237 h 1517919"/>
                  <a:gd name="connsiteX20" fmla="*/ 400050 w 2833687"/>
                  <a:gd name="connsiteY20" fmla="*/ 417199 h 1517919"/>
                  <a:gd name="connsiteX21" fmla="*/ 411956 w 2833687"/>
                  <a:gd name="connsiteY21" fmla="*/ 238606 h 1517919"/>
                  <a:gd name="connsiteX22" fmla="*/ 447675 w 2833687"/>
                  <a:gd name="connsiteY22" fmla="*/ 574362 h 1517919"/>
                  <a:gd name="connsiteX23" fmla="*/ 471487 w 2833687"/>
                  <a:gd name="connsiteY23" fmla="*/ 395768 h 1517919"/>
                  <a:gd name="connsiteX24" fmla="*/ 509587 w 2833687"/>
                  <a:gd name="connsiteY24" fmla="*/ 564837 h 1517919"/>
                  <a:gd name="connsiteX25" fmla="*/ 540543 w 2833687"/>
                  <a:gd name="connsiteY25" fmla="*/ 381481 h 1517919"/>
                  <a:gd name="connsiteX26" fmla="*/ 590550 w 2833687"/>
                  <a:gd name="connsiteY26" fmla="*/ 850587 h 1517919"/>
                  <a:gd name="connsiteX27" fmla="*/ 619125 w 2833687"/>
                  <a:gd name="connsiteY27" fmla="*/ 719618 h 1517919"/>
                  <a:gd name="connsiteX28" fmla="*/ 633412 w 2833687"/>
                  <a:gd name="connsiteY28" fmla="*/ 983937 h 1517919"/>
                  <a:gd name="connsiteX29" fmla="*/ 659606 w 2833687"/>
                  <a:gd name="connsiteY29" fmla="*/ 860112 h 1517919"/>
                  <a:gd name="connsiteX30" fmla="*/ 733425 w 2833687"/>
                  <a:gd name="connsiteY30" fmla="*/ 1510193 h 1517919"/>
                  <a:gd name="connsiteX31" fmla="*/ 800100 w 2833687"/>
                  <a:gd name="connsiteY31" fmla="*/ 348143 h 1517919"/>
                  <a:gd name="connsiteX32" fmla="*/ 831056 w 2833687"/>
                  <a:gd name="connsiteY32" fmla="*/ 872018 h 1517919"/>
                  <a:gd name="connsiteX33" fmla="*/ 842962 w 2833687"/>
                  <a:gd name="connsiteY33" fmla="*/ 174312 h 1517919"/>
                  <a:gd name="connsiteX34" fmla="*/ 857250 w 2833687"/>
                  <a:gd name="connsiteY34" fmla="*/ 391006 h 1517919"/>
                  <a:gd name="connsiteX35" fmla="*/ 873918 w 2833687"/>
                  <a:gd name="connsiteY35" fmla="*/ 317187 h 1517919"/>
                  <a:gd name="connsiteX36" fmla="*/ 890587 w 2833687"/>
                  <a:gd name="connsiteY36" fmla="*/ 881543 h 1517919"/>
                  <a:gd name="connsiteX37" fmla="*/ 928687 w 2833687"/>
                  <a:gd name="connsiteY37" fmla="*/ 7624 h 1517919"/>
                  <a:gd name="connsiteX38" fmla="*/ 945356 w 2833687"/>
                  <a:gd name="connsiteY38" fmla="*/ 445774 h 1517919"/>
                  <a:gd name="connsiteX39" fmla="*/ 962025 w 2833687"/>
                  <a:gd name="connsiteY39" fmla="*/ 257656 h 1517919"/>
                  <a:gd name="connsiteX40" fmla="*/ 981075 w 2833687"/>
                  <a:gd name="connsiteY40" fmla="*/ 448156 h 1517919"/>
                  <a:gd name="connsiteX41" fmla="*/ 1002506 w 2833687"/>
                  <a:gd name="connsiteY41" fmla="*/ 295756 h 1517919"/>
                  <a:gd name="connsiteX42" fmla="*/ 1023937 w 2833687"/>
                  <a:gd name="connsiteY42" fmla="*/ 886306 h 1517919"/>
                  <a:gd name="connsiteX43" fmla="*/ 1035843 w 2833687"/>
                  <a:gd name="connsiteY43" fmla="*/ 614843 h 1517919"/>
                  <a:gd name="connsiteX44" fmla="*/ 1059656 w 2833687"/>
                  <a:gd name="connsiteY44" fmla="*/ 1086331 h 1517919"/>
                  <a:gd name="connsiteX45" fmla="*/ 1078706 w 2833687"/>
                  <a:gd name="connsiteY45" fmla="*/ 31437 h 1517919"/>
                  <a:gd name="connsiteX46" fmla="*/ 1114425 w 2833687"/>
                  <a:gd name="connsiteY46" fmla="*/ 1164912 h 1517919"/>
                  <a:gd name="connsiteX47" fmla="*/ 1154906 w 2833687"/>
                  <a:gd name="connsiteY47" fmla="*/ 445774 h 1517919"/>
                  <a:gd name="connsiteX48" fmla="*/ 1185862 w 2833687"/>
                  <a:gd name="connsiteY48" fmla="*/ 1203012 h 1517919"/>
                  <a:gd name="connsiteX49" fmla="*/ 1204912 w 2833687"/>
                  <a:gd name="connsiteY49" fmla="*/ 681518 h 1517919"/>
                  <a:gd name="connsiteX50" fmla="*/ 1223962 w 2833687"/>
                  <a:gd name="connsiteY50" fmla="*/ 779149 h 1517919"/>
                  <a:gd name="connsiteX51" fmla="*/ 1262062 w 2833687"/>
                  <a:gd name="connsiteY51" fmla="*/ 148118 h 1517919"/>
                  <a:gd name="connsiteX52" fmla="*/ 1281112 w 2833687"/>
                  <a:gd name="connsiteY52" fmla="*/ 888687 h 1517919"/>
                  <a:gd name="connsiteX53" fmla="*/ 1297781 w 2833687"/>
                  <a:gd name="connsiteY53" fmla="*/ 710093 h 1517919"/>
                  <a:gd name="connsiteX54" fmla="*/ 1319212 w 2833687"/>
                  <a:gd name="connsiteY54" fmla="*/ 745812 h 1517919"/>
                  <a:gd name="connsiteX55" fmla="*/ 1338262 w 2833687"/>
                  <a:gd name="connsiteY55" fmla="*/ 140974 h 1517919"/>
                  <a:gd name="connsiteX56" fmla="*/ 1383506 w 2833687"/>
                  <a:gd name="connsiteY56" fmla="*/ 938693 h 1517919"/>
                  <a:gd name="connsiteX57" fmla="*/ 1404937 w 2833687"/>
                  <a:gd name="connsiteY57" fmla="*/ 714856 h 1517919"/>
                  <a:gd name="connsiteX58" fmla="*/ 1426368 w 2833687"/>
                  <a:gd name="connsiteY58" fmla="*/ 1007749 h 1517919"/>
                  <a:gd name="connsiteX59" fmla="*/ 1464468 w 2833687"/>
                  <a:gd name="connsiteY59" fmla="*/ 405293 h 1517919"/>
                  <a:gd name="connsiteX60" fmla="*/ 1483518 w 2833687"/>
                  <a:gd name="connsiteY60" fmla="*/ 1241112 h 1517919"/>
                  <a:gd name="connsiteX61" fmla="*/ 1516856 w 2833687"/>
                  <a:gd name="connsiteY61" fmla="*/ 376718 h 1517919"/>
                  <a:gd name="connsiteX62" fmla="*/ 1538287 w 2833687"/>
                  <a:gd name="connsiteY62" fmla="*/ 1022037 h 1517919"/>
                  <a:gd name="connsiteX63" fmla="*/ 1547812 w 2833687"/>
                  <a:gd name="connsiteY63" fmla="*/ 895831 h 1517919"/>
                  <a:gd name="connsiteX64" fmla="*/ 1566862 w 2833687"/>
                  <a:gd name="connsiteY64" fmla="*/ 938693 h 1517919"/>
                  <a:gd name="connsiteX65" fmla="*/ 1590675 w 2833687"/>
                  <a:gd name="connsiteY65" fmla="*/ 655324 h 1517919"/>
                  <a:gd name="connsiteX66" fmla="*/ 1604962 w 2833687"/>
                  <a:gd name="connsiteY66" fmla="*/ 848206 h 1517919"/>
                  <a:gd name="connsiteX67" fmla="*/ 1631156 w 2833687"/>
                  <a:gd name="connsiteY67" fmla="*/ 626749 h 1517919"/>
                  <a:gd name="connsiteX68" fmla="*/ 1657350 w 2833687"/>
                  <a:gd name="connsiteY68" fmla="*/ 798199 h 1517919"/>
                  <a:gd name="connsiteX69" fmla="*/ 1664493 w 2833687"/>
                  <a:gd name="connsiteY69" fmla="*/ 691043 h 1517919"/>
                  <a:gd name="connsiteX70" fmla="*/ 1678781 w 2833687"/>
                  <a:gd name="connsiteY70" fmla="*/ 748193 h 1517919"/>
                  <a:gd name="connsiteX71" fmla="*/ 1714500 w 2833687"/>
                  <a:gd name="connsiteY71" fmla="*/ 441012 h 1517919"/>
                  <a:gd name="connsiteX72" fmla="*/ 1733550 w 2833687"/>
                  <a:gd name="connsiteY72" fmla="*/ 610081 h 1517919"/>
                  <a:gd name="connsiteX73" fmla="*/ 1752600 w 2833687"/>
                  <a:gd name="connsiteY73" fmla="*/ 445774 h 1517919"/>
                  <a:gd name="connsiteX74" fmla="*/ 1766887 w 2833687"/>
                  <a:gd name="connsiteY74" fmla="*/ 476731 h 1517919"/>
                  <a:gd name="connsiteX75" fmla="*/ 1790700 w 2833687"/>
                  <a:gd name="connsiteY75" fmla="*/ 393387 h 1517919"/>
                  <a:gd name="connsiteX76" fmla="*/ 1814512 w 2833687"/>
                  <a:gd name="connsiteY76" fmla="*/ 802962 h 1517919"/>
                  <a:gd name="connsiteX77" fmla="*/ 1850231 w 2833687"/>
                  <a:gd name="connsiteY77" fmla="*/ 629131 h 1517919"/>
                  <a:gd name="connsiteX78" fmla="*/ 1862137 w 2833687"/>
                  <a:gd name="connsiteY78" fmla="*/ 848206 h 1517919"/>
                  <a:gd name="connsiteX79" fmla="*/ 1900237 w 2833687"/>
                  <a:gd name="connsiteY79" fmla="*/ 467206 h 1517919"/>
                  <a:gd name="connsiteX80" fmla="*/ 1928812 w 2833687"/>
                  <a:gd name="connsiteY80" fmla="*/ 698187 h 1517919"/>
                  <a:gd name="connsiteX81" fmla="*/ 1947862 w 2833687"/>
                  <a:gd name="connsiteY81" fmla="*/ 424343 h 1517919"/>
                  <a:gd name="connsiteX82" fmla="*/ 1966912 w 2833687"/>
                  <a:gd name="connsiteY82" fmla="*/ 891068 h 1517919"/>
                  <a:gd name="connsiteX83" fmla="*/ 1993106 w 2833687"/>
                  <a:gd name="connsiteY83" fmla="*/ 555312 h 1517919"/>
                  <a:gd name="connsiteX84" fmla="*/ 2016918 w 2833687"/>
                  <a:gd name="connsiteY84" fmla="*/ 579124 h 1517919"/>
                  <a:gd name="connsiteX85" fmla="*/ 2026443 w 2833687"/>
                  <a:gd name="connsiteY85" fmla="*/ 512449 h 1517919"/>
                  <a:gd name="connsiteX86" fmla="*/ 2066925 w 2833687"/>
                  <a:gd name="connsiteY86" fmla="*/ 867256 h 1517919"/>
                  <a:gd name="connsiteX87" fmla="*/ 2105025 w 2833687"/>
                  <a:gd name="connsiteY87" fmla="*/ 555312 h 1517919"/>
                  <a:gd name="connsiteX88" fmla="*/ 2119312 w 2833687"/>
                  <a:gd name="connsiteY88" fmla="*/ 714856 h 1517919"/>
                  <a:gd name="connsiteX89" fmla="*/ 2145506 w 2833687"/>
                  <a:gd name="connsiteY89" fmla="*/ 488637 h 1517919"/>
                  <a:gd name="connsiteX90" fmla="*/ 2166937 w 2833687"/>
                  <a:gd name="connsiteY90" fmla="*/ 562456 h 1517919"/>
                  <a:gd name="connsiteX91" fmla="*/ 2183606 w 2833687"/>
                  <a:gd name="connsiteY91" fmla="*/ 536262 h 1517919"/>
                  <a:gd name="connsiteX92" fmla="*/ 2212181 w 2833687"/>
                  <a:gd name="connsiteY92" fmla="*/ 621987 h 1517919"/>
                  <a:gd name="connsiteX93" fmla="*/ 2235993 w 2833687"/>
                  <a:gd name="connsiteY93" fmla="*/ 495781 h 1517919"/>
                  <a:gd name="connsiteX94" fmla="*/ 2255043 w 2833687"/>
                  <a:gd name="connsiteY94" fmla="*/ 805343 h 1517919"/>
                  <a:gd name="connsiteX95" fmla="*/ 2286000 w 2833687"/>
                  <a:gd name="connsiteY95" fmla="*/ 588649 h 1517919"/>
                  <a:gd name="connsiteX96" fmla="*/ 2300287 w 2833687"/>
                  <a:gd name="connsiteY96" fmla="*/ 919643 h 1517919"/>
                  <a:gd name="connsiteX97" fmla="*/ 2326481 w 2833687"/>
                  <a:gd name="connsiteY97" fmla="*/ 652943 h 1517919"/>
                  <a:gd name="connsiteX98" fmla="*/ 2340768 w 2833687"/>
                  <a:gd name="connsiteY98" fmla="*/ 702949 h 1517919"/>
                  <a:gd name="connsiteX99" fmla="*/ 2352675 w 2833687"/>
                  <a:gd name="connsiteY99" fmla="*/ 469587 h 1517919"/>
                  <a:gd name="connsiteX100" fmla="*/ 2376487 w 2833687"/>
                  <a:gd name="connsiteY100" fmla="*/ 683899 h 1517919"/>
                  <a:gd name="connsiteX101" fmla="*/ 2395537 w 2833687"/>
                  <a:gd name="connsiteY101" fmla="*/ 507687 h 1517919"/>
                  <a:gd name="connsiteX102" fmla="*/ 2428875 w 2833687"/>
                  <a:gd name="connsiteY102" fmla="*/ 812487 h 1517919"/>
                  <a:gd name="connsiteX103" fmla="*/ 2450306 w 2833687"/>
                  <a:gd name="connsiteY103" fmla="*/ 631512 h 1517919"/>
                  <a:gd name="connsiteX104" fmla="*/ 2459831 w 2833687"/>
                  <a:gd name="connsiteY104" fmla="*/ 695806 h 1517919"/>
                  <a:gd name="connsiteX105" fmla="*/ 2483643 w 2833687"/>
                  <a:gd name="connsiteY105" fmla="*/ 641037 h 1517919"/>
                  <a:gd name="connsiteX106" fmla="*/ 2507456 w 2833687"/>
                  <a:gd name="connsiteY106" fmla="*/ 831537 h 1517919"/>
                  <a:gd name="connsiteX107" fmla="*/ 2531268 w 2833687"/>
                  <a:gd name="connsiteY107" fmla="*/ 783912 h 1517919"/>
                  <a:gd name="connsiteX108" fmla="*/ 2566987 w 2833687"/>
                  <a:gd name="connsiteY108" fmla="*/ 919643 h 1517919"/>
                  <a:gd name="connsiteX109" fmla="*/ 2614612 w 2833687"/>
                  <a:gd name="connsiteY109" fmla="*/ 374337 h 1517919"/>
                  <a:gd name="connsiteX110" fmla="*/ 2643187 w 2833687"/>
                  <a:gd name="connsiteY110" fmla="*/ 786293 h 1517919"/>
                  <a:gd name="connsiteX111" fmla="*/ 2655093 w 2833687"/>
                  <a:gd name="connsiteY111" fmla="*/ 736287 h 1517919"/>
                  <a:gd name="connsiteX112" fmla="*/ 2681287 w 2833687"/>
                  <a:gd name="connsiteY112" fmla="*/ 881543 h 1517919"/>
                  <a:gd name="connsiteX113" fmla="*/ 2714625 w 2833687"/>
                  <a:gd name="connsiteY113" fmla="*/ 631512 h 1517919"/>
                  <a:gd name="connsiteX114" fmla="*/ 2733675 w 2833687"/>
                  <a:gd name="connsiteY114" fmla="*/ 669612 h 1517919"/>
                  <a:gd name="connsiteX115" fmla="*/ 2759868 w 2833687"/>
                  <a:gd name="connsiteY115" fmla="*/ 638656 h 1517919"/>
                  <a:gd name="connsiteX116" fmla="*/ 2764631 w 2833687"/>
                  <a:gd name="connsiteY116" fmla="*/ 741049 h 1517919"/>
                  <a:gd name="connsiteX117" fmla="*/ 2778918 w 2833687"/>
                  <a:gd name="connsiteY117" fmla="*/ 702949 h 1517919"/>
                  <a:gd name="connsiteX118" fmla="*/ 2805112 w 2833687"/>
                  <a:gd name="connsiteY118" fmla="*/ 836299 h 1517919"/>
                  <a:gd name="connsiteX119" fmla="*/ 2824162 w 2833687"/>
                  <a:gd name="connsiteY119" fmla="*/ 714856 h 1517919"/>
                  <a:gd name="connsiteX120" fmla="*/ 2833687 w 2833687"/>
                  <a:gd name="connsiteY120" fmla="*/ 876780 h 1517919"/>
                  <a:gd name="connsiteX0" fmla="*/ 0 w 2833687"/>
                  <a:gd name="connsiteY0" fmla="*/ 681518 h 1517919"/>
                  <a:gd name="connsiteX1" fmla="*/ 16668 w 2833687"/>
                  <a:gd name="connsiteY1" fmla="*/ 555312 h 1517919"/>
                  <a:gd name="connsiteX2" fmla="*/ 57150 w 2833687"/>
                  <a:gd name="connsiteY2" fmla="*/ 929168 h 1517919"/>
                  <a:gd name="connsiteX3" fmla="*/ 90487 w 2833687"/>
                  <a:gd name="connsiteY3" fmla="*/ 293374 h 1517919"/>
                  <a:gd name="connsiteX4" fmla="*/ 138112 w 2833687"/>
                  <a:gd name="connsiteY4" fmla="*/ 810106 h 1517919"/>
                  <a:gd name="connsiteX5" fmla="*/ 173831 w 2833687"/>
                  <a:gd name="connsiteY5" fmla="*/ 283849 h 1517919"/>
                  <a:gd name="connsiteX6" fmla="*/ 202406 w 2833687"/>
                  <a:gd name="connsiteY6" fmla="*/ 831537 h 1517919"/>
                  <a:gd name="connsiteX7" fmla="*/ 219075 w 2833687"/>
                  <a:gd name="connsiteY7" fmla="*/ 762481 h 1517919"/>
                  <a:gd name="connsiteX8" fmla="*/ 235743 w 2833687"/>
                  <a:gd name="connsiteY8" fmla="*/ 814868 h 1517919"/>
                  <a:gd name="connsiteX9" fmla="*/ 247650 w 2833687"/>
                  <a:gd name="connsiteY9" fmla="*/ 586268 h 1517919"/>
                  <a:gd name="connsiteX10" fmla="*/ 269081 w 2833687"/>
                  <a:gd name="connsiteY10" fmla="*/ 895831 h 1517919"/>
                  <a:gd name="connsiteX11" fmla="*/ 280987 w 2833687"/>
                  <a:gd name="connsiteY11" fmla="*/ 450537 h 1517919"/>
                  <a:gd name="connsiteX12" fmla="*/ 290512 w 2833687"/>
                  <a:gd name="connsiteY12" fmla="*/ 581506 h 1517919"/>
                  <a:gd name="connsiteX13" fmla="*/ 300037 w 2833687"/>
                  <a:gd name="connsiteY13" fmla="*/ 545787 h 1517919"/>
                  <a:gd name="connsiteX14" fmla="*/ 304800 w 2833687"/>
                  <a:gd name="connsiteY14" fmla="*/ 998224 h 1517919"/>
                  <a:gd name="connsiteX15" fmla="*/ 323850 w 2833687"/>
                  <a:gd name="connsiteY15" fmla="*/ 914881 h 1517919"/>
                  <a:gd name="connsiteX16" fmla="*/ 330993 w 2833687"/>
                  <a:gd name="connsiteY16" fmla="*/ 974412 h 1517919"/>
                  <a:gd name="connsiteX17" fmla="*/ 347662 w 2833687"/>
                  <a:gd name="connsiteY17" fmla="*/ 957743 h 1517919"/>
                  <a:gd name="connsiteX18" fmla="*/ 347662 w 2833687"/>
                  <a:gd name="connsiteY18" fmla="*/ 1043468 h 1517919"/>
                  <a:gd name="connsiteX19" fmla="*/ 385762 w 2833687"/>
                  <a:gd name="connsiteY19" fmla="*/ 336237 h 1517919"/>
                  <a:gd name="connsiteX20" fmla="*/ 400050 w 2833687"/>
                  <a:gd name="connsiteY20" fmla="*/ 417199 h 1517919"/>
                  <a:gd name="connsiteX21" fmla="*/ 411956 w 2833687"/>
                  <a:gd name="connsiteY21" fmla="*/ 238606 h 1517919"/>
                  <a:gd name="connsiteX22" fmla="*/ 447675 w 2833687"/>
                  <a:gd name="connsiteY22" fmla="*/ 574362 h 1517919"/>
                  <a:gd name="connsiteX23" fmla="*/ 471487 w 2833687"/>
                  <a:gd name="connsiteY23" fmla="*/ 395768 h 1517919"/>
                  <a:gd name="connsiteX24" fmla="*/ 509587 w 2833687"/>
                  <a:gd name="connsiteY24" fmla="*/ 564837 h 1517919"/>
                  <a:gd name="connsiteX25" fmla="*/ 540543 w 2833687"/>
                  <a:gd name="connsiteY25" fmla="*/ 381481 h 1517919"/>
                  <a:gd name="connsiteX26" fmla="*/ 590550 w 2833687"/>
                  <a:gd name="connsiteY26" fmla="*/ 850587 h 1517919"/>
                  <a:gd name="connsiteX27" fmla="*/ 619125 w 2833687"/>
                  <a:gd name="connsiteY27" fmla="*/ 719618 h 1517919"/>
                  <a:gd name="connsiteX28" fmla="*/ 633412 w 2833687"/>
                  <a:gd name="connsiteY28" fmla="*/ 983937 h 1517919"/>
                  <a:gd name="connsiteX29" fmla="*/ 659606 w 2833687"/>
                  <a:gd name="connsiteY29" fmla="*/ 860112 h 1517919"/>
                  <a:gd name="connsiteX30" fmla="*/ 733425 w 2833687"/>
                  <a:gd name="connsiteY30" fmla="*/ 1510193 h 1517919"/>
                  <a:gd name="connsiteX31" fmla="*/ 800100 w 2833687"/>
                  <a:gd name="connsiteY31" fmla="*/ 348143 h 1517919"/>
                  <a:gd name="connsiteX32" fmla="*/ 831056 w 2833687"/>
                  <a:gd name="connsiteY32" fmla="*/ 872018 h 1517919"/>
                  <a:gd name="connsiteX33" fmla="*/ 842962 w 2833687"/>
                  <a:gd name="connsiteY33" fmla="*/ 174312 h 1517919"/>
                  <a:gd name="connsiteX34" fmla="*/ 857250 w 2833687"/>
                  <a:gd name="connsiteY34" fmla="*/ 391006 h 1517919"/>
                  <a:gd name="connsiteX35" fmla="*/ 873918 w 2833687"/>
                  <a:gd name="connsiteY35" fmla="*/ 317187 h 1517919"/>
                  <a:gd name="connsiteX36" fmla="*/ 890587 w 2833687"/>
                  <a:gd name="connsiteY36" fmla="*/ 881543 h 1517919"/>
                  <a:gd name="connsiteX37" fmla="*/ 928687 w 2833687"/>
                  <a:gd name="connsiteY37" fmla="*/ 7624 h 1517919"/>
                  <a:gd name="connsiteX38" fmla="*/ 945356 w 2833687"/>
                  <a:gd name="connsiteY38" fmla="*/ 445774 h 1517919"/>
                  <a:gd name="connsiteX39" fmla="*/ 962025 w 2833687"/>
                  <a:gd name="connsiteY39" fmla="*/ 257656 h 1517919"/>
                  <a:gd name="connsiteX40" fmla="*/ 981075 w 2833687"/>
                  <a:gd name="connsiteY40" fmla="*/ 448156 h 1517919"/>
                  <a:gd name="connsiteX41" fmla="*/ 1002506 w 2833687"/>
                  <a:gd name="connsiteY41" fmla="*/ 295756 h 1517919"/>
                  <a:gd name="connsiteX42" fmla="*/ 1023937 w 2833687"/>
                  <a:gd name="connsiteY42" fmla="*/ 886306 h 1517919"/>
                  <a:gd name="connsiteX43" fmla="*/ 1035843 w 2833687"/>
                  <a:gd name="connsiteY43" fmla="*/ 614843 h 1517919"/>
                  <a:gd name="connsiteX44" fmla="*/ 1059656 w 2833687"/>
                  <a:gd name="connsiteY44" fmla="*/ 1086331 h 1517919"/>
                  <a:gd name="connsiteX45" fmla="*/ 1078706 w 2833687"/>
                  <a:gd name="connsiteY45" fmla="*/ 31437 h 1517919"/>
                  <a:gd name="connsiteX46" fmla="*/ 1114425 w 2833687"/>
                  <a:gd name="connsiteY46" fmla="*/ 1164912 h 1517919"/>
                  <a:gd name="connsiteX47" fmla="*/ 1154906 w 2833687"/>
                  <a:gd name="connsiteY47" fmla="*/ 445774 h 1517919"/>
                  <a:gd name="connsiteX48" fmla="*/ 1185862 w 2833687"/>
                  <a:gd name="connsiteY48" fmla="*/ 1203012 h 1517919"/>
                  <a:gd name="connsiteX49" fmla="*/ 1204912 w 2833687"/>
                  <a:gd name="connsiteY49" fmla="*/ 681518 h 1517919"/>
                  <a:gd name="connsiteX50" fmla="*/ 1223962 w 2833687"/>
                  <a:gd name="connsiteY50" fmla="*/ 779149 h 1517919"/>
                  <a:gd name="connsiteX51" fmla="*/ 1262062 w 2833687"/>
                  <a:gd name="connsiteY51" fmla="*/ 148118 h 1517919"/>
                  <a:gd name="connsiteX52" fmla="*/ 1281112 w 2833687"/>
                  <a:gd name="connsiteY52" fmla="*/ 888687 h 1517919"/>
                  <a:gd name="connsiteX53" fmla="*/ 1297781 w 2833687"/>
                  <a:gd name="connsiteY53" fmla="*/ 710093 h 1517919"/>
                  <a:gd name="connsiteX54" fmla="*/ 1319212 w 2833687"/>
                  <a:gd name="connsiteY54" fmla="*/ 745812 h 1517919"/>
                  <a:gd name="connsiteX55" fmla="*/ 1338262 w 2833687"/>
                  <a:gd name="connsiteY55" fmla="*/ 140974 h 1517919"/>
                  <a:gd name="connsiteX56" fmla="*/ 1383506 w 2833687"/>
                  <a:gd name="connsiteY56" fmla="*/ 938693 h 1517919"/>
                  <a:gd name="connsiteX57" fmla="*/ 1404937 w 2833687"/>
                  <a:gd name="connsiteY57" fmla="*/ 714856 h 1517919"/>
                  <a:gd name="connsiteX58" fmla="*/ 1426368 w 2833687"/>
                  <a:gd name="connsiteY58" fmla="*/ 1007749 h 1517919"/>
                  <a:gd name="connsiteX59" fmla="*/ 1464468 w 2833687"/>
                  <a:gd name="connsiteY59" fmla="*/ 405293 h 1517919"/>
                  <a:gd name="connsiteX60" fmla="*/ 1483518 w 2833687"/>
                  <a:gd name="connsiteY60" fmla="*/ 1241112 h 1517919"/>
                  <a:gd name="connsiteX61" fmla="*/ 1516856 w 2833687"/>
                  <a:gd name="connsiteY61" fmla="*/ 376718 h 1517919"/>
                  <a:gd name="connsiteX62" fmla="*/ 1538287 w 2833687"/>
                  <a:gd name="connsiteY62" fmla="*/ 1022037 h 1517919"/>
                  <a:gd name="connsiteX63" fmla="*/ 1547812 w 2833687"/>
                  <a:gd name="connsiteY63" fmla="*/ 895831 h 1517919"/>
                  <a:gd name="connsiteX64" fmla="*/ 1566862 w 2833687"/>
                  <a:gd name="connsiteY64" fmla="*/ 938693 h 1517919"/>
                  <a:gd name="connsiteX65" fmla="*/ 1590675 w 2833687"/>
                  <a:gd name="connsiteY65" fmla="*/ 655324 h 1517919"/>
                  <a:gd name="connsiteX66" fmla="*/ 1604962 w 2833687"/>
                  <a:gd name="connsiteY66" fmla="*/ 848206 h 1517919"/>
                  <a:gd name="connsiteX67" fmla="*/ 1631156 w 2833687"/>
                  <a:gd name="connsiteY67" fmla="*/ 626749 h 1517919"/>
                  <a:gd name="connsiteX68" fmla="*/ 1657350 w 2833687"/>
                  <a:gd name="connsiteY68" fmla="*/ 798199 h 1517919"/>
                  <a:gd name="connsiteX69" fmla="*/ 1664493 w 2833687"/>
                  <a:gd name="connsiteY69" fmla="*/ 691043 h 1517919"/>
                  <a:gd name="connsiteX70" fmla="*/ 1678781 w 2833687"/>
                  <a:gd name="connsiteY70" fmla="*/ 748193 h 1517919"/>
                  <a:gd name="connsiteX71" fmla="*/ 1714500 w 2833687"/>
                  <a:gd name="connsiteY71" fmla="*/ 441012 h 1517919"/>
                  <a:gd name="connsiteX72" fmla="*/ 1733550 w 2833687"/>
                  <a:gd name="connsiteY72" fmla="*/ 610081 h 1517919"/>
                  <a:gd name="connsiteX73" fmla="*/ 1752600 w 2833687"/>
                  <a:gd name="connsiteY73" fmla="*/ 445774 h 1517919"/>
                  <a:gd name="connsiteX74" fmla="*/ 1766887 w 2833687"/>
                  <a:gd name="connsiteY74" fmla="*/ 476731 h 1517919"/>
                  <a:gd name="connsiteX75" fmla="*/ 1790700 w 2833687"/>
                  <a:gd name="connsiteY75" fmla="*/ 393387 h 1517919"/>
                  <a:gd name="connsiteX76" fmla="*/ 1814512 w 2833687"/>
                  <a:gd name="connsiteY76" fmla="*/ 802962 h 1517919"/>
                  <a:gd name="connsiteX77" fmla="*/ 1850231 w 2833687"/>
                  <a:gd name="connsiteY77" fmla="*/ 629131 h 1517919"/>
                  <a:gd name="connsiteX78" fmla="*/ 1862137 w 2833687"/>
                  <a:gd name="connsiteY78" fmla="*/ 848206 h 1517919"/>
                  <a:gd name="connsiteX79" fmla="*/ 1900237 w 2833687"/>
                  <a:gd name="connsiteY79" fmla="*/ 467206 h 1517919"/>
                  <a:gd name="connsiteX80" fmla="*/ 1928812 w 2833687"/>
                  <a:gd name="connsiteY80" fmla="*/ 698187 h 1517919"/>
                  <a:gd name="connsiteX81" fmla="*/ 1947862 w 2833687"/>
                  <a:gd name="connsiteY81" fmla="*/ 424343 h 1517919"/>
                  <a:gd name="connsiteX82" fmla="*/ 1966912 w 2833687"/>
                  <a:gd name="connsiteY82" fmla="*/ 891068 h 1517919"/>
                  <a:gd name="connsiteX83" fmla="*/ 1993106 w 2833687"/>
                  <a:gd name="connsiteY83" fmla="*/ 555312 h 1517919"/>
                  <a:gd name="connsiteX84" fmla="*/ 2016918 w 2833687"/>
                  <a:gd name="connsiteY84" fmla="*/ 579124 h 1517919"/>
                  <a:gd name="connsiteX85" fmla="*/ 2026443 w 2833687"/>
                  <a:gd name="connsiteY85" fmla="*/ 512449 h 1517919"/>
                  <a:gd name="connsiteX86" fmla="*/ 2066925 w 2833687"/>
                  <a:gd name="connsiteY86" fmla="*/ 867256 h 1517919"/>
                  <a:gd name="connsiteX87" fmla="*/ 2105025 w 2833687"/>
                  <a:gd name="connsiteY87" fmla="*/ 555312 h 1517919"/>
                  <a:gd name="connsiteX88" fmla="*/ 2119312 w 2833687"/>
                  <a:gd name="connsiteY88" fmla="*/ 714856 h 1517919"/>
                  <a:gd name="connsiteX89" fmla="*/ 2145506 w 2833687"/>
                  <a:gd name="connsiteY89" fmla="*/ 488637 h 1517919"/>
                  <a:gd name="connsiteX90" fmla="*/ 2166937 w 2833687"/>
                  <a:gd name="connsiteY90" fmla="*/ 562456 h 1517919"/>
                  <a:gd name="connsiteX91" fmla="*/ 2183606 w 2833687"/>
                  <a:gd name="connsiteY91" fmla="*/ 536262 h 1517919"/>
                  <a:gd name="connsiteX92" fmla="*/ 2212181 w 2833687"/>
                  <a:gd name="connsiteY92" fmla="*/ 621987 h 1517919"/>
                  <a:gd name="connsiteX93" fmla="*/ 2235993 w 2833687"/>
                  <a:gd name="connsiteY93" fmla="*/ 495781 h 1517919"/>
                  <a:gd name="connsiteX94" fmla="*/ 2255043 w 2833687"/>
                  <a:gd name="connsiteY94" fmla="*/ 805343 h 1517919"/>
                  <a:gd name="connsiteX95" fmla="*/ 2286000 w 2833687"/>
                  <a:gd name="connsiteY95" fmla="*/ 588649 h 1517919"/>
                  <a:gd name="connsiteX96" fmla="*/ 2300287 w 2833687"/>
                  <a:gd name="connsiteY96" fmla="*/ 919643 h 1517919"/>
                  <a:gd name="connsiteX97" fmla="*/ 2326481 w 2833687"/>
                  <a:gd name="connsiteY97" fmla="*/ 652943 h 1517919"/>
                  <a:gd name="connsiteX98" fmla="*/ 2340768 w 2833687"/>
                  <a:gd name="connsiteY98" fmla="*/ 702949 h 1517919"/>
                  <a:gd name="connsiteX99" fmla="*/ 2352675 w 2833687"/>
                  <a:gd name="connsiteY99" fmla="*/ 469587 h 1517919"/>
                  <a:gd name="connsiteX100" fmla="*/ 2376487 w 2833687"/>
                  <a:gd name="connsiteY100" fmla="*/ 683899 h 1517919"/>
                  <a:gd name="connsiteX101" fmla="*/ 2395537 w 2833687"/>
                  <a:gd name="connsiteY101" fmla="*/ 507687 h 1517919"/>
                  <a:gd name="connsiteX102" fmla="*/ 2428875 w 2833687"/>
                  <a:gd name="connsiteY102" fmla="*/ 812487 h 1517919"/>
                  <a:gd name="connsiteX103" fmla="*/ 2450306 w 2833687"/>
                  <a:gd name="connsiteY103" fmla="*/ 631512 h 1517919"/>
                  <a:gd name="connsiteX104" fmla="*/ 2459831 w 2833687"/>
                  <a:gd name="connsiteY104" fmla="*/ 695806 h 1517919"/>
                  <a:gd name="connsiteX105" fmla="*/ 2483643 w 2833687"/>
                  <a:gd name="connsiteY105" fmla="*/ 641037 h 1517919"/>
                  <a:gd name="connsiteX106" fmla="*/ 2507456 w 2833687"/>
                  <a:gd name="connsiteY106" fmla="*/ 831537 h 1517919"/>
                  <a:gd name="connsiteX107" fmla="*/ 2531268 w 2833687"/>
                  <a:gd name="connsiteY107" fmla="*/ 783912 h 1517919"/>
                  <a:gd name="connsiteX108" fmla="*/ 2566987 w 2833687"/>
                  <a:gd name="connsiteY108" fmla="*/ 919643 h 1517919"/>
                  <a:gd name="connsiteX109" fmla="*/ 2614612 w 2833687"/>
                  <a:gd name="connsiteY109" fmla="*/ 374337 h 1517919"/>
                  <a:gd name="connsiteX110" fmla="*/ 2643187 w 2833687"/>
                  <a:gd name="connsiteY110" fmla="*/ 786293 h 1517919"/>
                  <a:gd name="connsiteX111" fmla="*/ 2655093 w 2833687"/>
                  <a:gd name="connsiteY111" fmla="*/ 736287 h 1517919"/>
                  <a:gd name="connsiteX112" fmla="*/ 2681287 w 2833687"/>
                  <a:gd name="connsiteY112" fmla="*/ 881543 h 1517919"/>
                  <a:gd name="connsiteX113" fmla="*/ 2714625 w 2833687"/>
                  <a:gd name="connsiteY113" fmla="*/ 631512 h 1517919"/>
                  <a:gd name="connsiteX114" fmla="*/ 2733675 w 2833687"/>
                  <a:gd name="connsiteY114" fmla="*/ 669612 h 1517919"/>
                  <a:gd name="connsiteX115" fmla="*/ 2759868 w 2833687"/>
                  <a:gd name="connsiteY115" fmla="*/ 638656 h 1517919"/>
                  <a:gd name="connsiteX116" fmla="*/ 2764631 w 2833687"/>
                  <a:gd name="connsiteY116" fmla="*/ 741049 h 1517919"/>
                  <a:gd name="connsiteX117" fmla="*/ 2778918 w 2833687"/>
                  <a:gd name="connsiteY117" fmla="*/ 702949 h 1517919"/>
                  <a:gd name="connsiteX118" fmla="*/ 2805112 w 2833687"/>
                  <a:gd name="connsiteY118" fmla="*/ 836299 h 1517919"/>
                  <a:gd name="connsiteX119" fmla="*/ 2824162 w 2833687"/>
                  <a:gd name="connsiteY119" fmla="*/ 714856 h 1517919"/>
                  <a:gd name="connsiteX120" fmla="*/ 2833687 w 2833687"/>
                  <a:gd name="connsiteY120" fmla="*/ 724380 h 1517919"/>
                  <a:gd name="connsiteX0" fmla="*/ 0 w 2838449"/>
                  <a:gd name="connsiteY0" fmla="*/ 681518 h 1517919"/>
                  <a:gd name="connsiteX1" fmla="*/ 16668 w 2838449"/>
                  <a:gd name="connsiteY1" fmla="*/ 555312 h 1517919"/>
                  <a:gd name="connsiteX2" fmla="*/ 57150 w 2838449"/>
                  <a:gd name="connsiteY2" fmla="*/ 929168 h 1517919"/>
                  <a:gd name="connsiteX3" fmla="*/ 90487 w 2838449"/>
                  <a:gd name="connsiteY3" fmla="*/ 293374 h 1517919"/>
                  <a:gd name="connsiteX4" fmla="*/ 138112 w 2838449"/>
                  <a:gd name="connsiteY4" fmla="*/ 810106 h 1517919"/>
                  <a:gd name="connsiteX5" fmla="*/ 173831 w 2838449"/>
                  <a:gd name="connsiteY5" fmla="*/ 283849 h 1517919"/>
                  <a:gd name="connsiteX6" fmla="*/ 202406 w 2838449"/>
                  <a:gd name="connsiteY6" fmla="*/ 831537 h 1517919"/>
                  <a:gd name="connsiteX7" fmla="*/ 219075 w 2838449"/>
                  <a:gd name="connsiteY7" fmla="*/ 762481 h 1517919"/>
                  <a:gd name="connsiteX8" fmla="*/ 235743 w 2838449"/>
                  <a:gd name="connsiteY8" fmla="*/ 814868 h 1517919"/>
                  <a:gd name="connsiteX9" fmla="*/ 247650 w 2838449"/>
                  <a:gd name="connsiteY9" fmla="*/ 586268 h 1517919"/>
                  <a:gd name="connsiteX10" fmla="*/ 269081 w 2838449"/>
                  <a:gd name="connsiteY10" fmla="*/ 895831 h 1517919"/>
                  <a:gd name="connsiteX11" fmla="*/ 280987 w 2838449"/>
                  <a:gd name="connsiteY11" fmla="*/ 450537 h 1517919"/>
                  <a:gd name="connsiteX12" fmla="*/ 290512 w 2838449"/>
                  <a:gd name="connsiteY12" fmla="*/ 581506 h 1517919"/>
                  <a:gd name="connsiteX13" fmla="*/ 300037 w 2838449"/>
                  <a:gd name="connsiteY13" fmla="*/ 545787 h 1517919"/>
                  <a:gd name="connsiteX14" fmla="*/ 304800 w 2838449"/>
                  <a:gd name="connsiteY14" fmla="*/ 998224 h 1517919"/>
                  <a:gd name="connsiteX15" fmla="*/ 323850 w 2838449"/>
                  <a:gd name="connsiteY15" fmla="*/ 914881 h 1517919"/>
                  <a:gd name="connsiteX16" fmla="*/ 330993 w 2838449"/>
                  <a:gd name="connsiteY16" fmla="*/ 974412 h 1517919"/>
                  <a:gd name="connsiteX17" fmla="*/ 347662 w 2838449"/>
                  <a:gd name="connsiteY17" fmla="*/ 957743 h 1517919"/>
                  <a:gd name="connsiteX18" fmla="*/ 347662 w 2838449"/>
                  <a:gd name="connsiteY18" fmla="*/ 1043468 h 1517919"/>
                  <a:gd name="connsiteX19" fmla="*/ 385762 w 2838449"/>
                  <a:gd name="connsiteY19" fmla="*/ 336237 h 1517919"/>
                  <a:gd name="connsiteX20" fmla="*/ 400050 w 2838449"/>
                  <a:gd name="connsiteY20" fmla="*/ 417199 h 1517919"/>
                  <a:gd name="connsiteX21" fmla="*/ 411956 w 2838449"/>
                  <a:gd name="connsiteY21" fmla="*/ 238606 h 1517919"/>
                  <a:gd name="connsiteX22" fmla="*/ 447675 w 2838449"/>
                  <a:gd name="connsiteY22" fmla="*/ 574362 h 1517919"/>
                  <a:gd name="connsiteX23" fmla="*/ 471487 w 2838449"/>
                  <a:gd name="connsiteY23" fmla="*/ 395768 h 1517919"/>
                  <a:gd name="connsiteX24" fmla="*/ 509587 w 2838449"/>
                  <a:gd name="connsiteY24" fmla="*/ 564837 h 1517919"/>
                  <a:gd name="connsiteX25" fmla="*/ 540543 w 2838449"/>
                  <a:gd name="connsiteY25" fmla="*/ 381481 h 1517919"/>
                  <a:gd name="connsiteX26" fmla="*/ 590550 w 2838449"/>
                  <a:gd name="connsiteY26" fmla="*/ 850587 h 1517919"/>
                  <a:gd name="connsiteX27" fmla="*/ 619125 w 2838449"/>
                  <a:gd name="connsiteY27" fmla="*/ 719618 h 1517919"/>
                  <a:gd name="connsiteX28" fmla="*/ 633412 w 2838449"/>
                  <a:gd name="connsiteY28" fmla="*/ 983937 h 1517919"/>
                  <a:gd name="connsiteX29" fmla="*/ 659606 w 2838449"/>
                  <a:gd name="connsiteY29" fmla="*/ 860112 h 1517919"/>
                  <a:gd name="connsiteX30" fmla="*/ 733425 w 2838449"/>
                  <a:gd name="connsiteY30" fmla="*/ 1510193 h 1517919"/>
                  <a:gd name="connsiteX31" fmla="*/ 800100 w 2838449"/>
                  <a:gd name="connsiteY31" fmla="*/ 348143 h 1517919"/>
                  <a:gd name="connsiteX32" fmla="*/ 831056 w 2838449"/>
                  <a:gd name="connsiteY32" fmla="*/ 872018 h 1517919"/>
                  <a:gd name="connsiteX33" fmla="*/ 842962 w 2838449"/>
                  <a:gd name="connsiteY33" fmla="*/ 174312 h 1517919"/>
                  <a:gd name="connsiteX34" fmla="*/ 857250 w 2838449"/>
                  <a:gd name="connsiteY34" fmla="*/ 391006 h 1517919"/>
                  <a:gd name="connsiteX35" fmla="*/ 873918 w 2838449"/>
                  <a:gd name="connsiteY35" fmla="*/ 317187 h 1517919"/>
                  <a:gd name="connsiteX36" fmla="*/ 890587 w 2838449"/>
                  <a:gd name="connsiteY36" fmla="*/ 881543 h 1517919"/>
                  <a:gd name="connsiteX37" fmla="*/ 928687 w 2838449"/>
                  <a:gd name="connsiteY37" fmla="*/ 7624 h 1517919"/>
                  <a:gd name="connsiteX38" fmla="*/ 945356 w 2838449"/>
                  <a:gd name="connsiteY38" fmla="*/ 445774 h 1517919"/>
                  <a:gd name="connsiteX39" fmla="*/ 962025 w 2838449"/>
                  <a:gd name="connsiteY39" fmla="*/ 257656 h 1517919"/>
                  <a:gd name="connsiteX40" fmla="*/ 981075 w 2838449"/>
                  <a:gd name="connsiteY40" fmla="*/ 448156 h 1517919"/>
                  <a:gd name="connsiteX41" fmla="*/ 1002506 w 2838449"/>
                  <a:gd name="connsiteY41" fmla="*/ 295756 h 1517919"/>
                  <a:gd name="connsiteX42" fmla="*/ 1023937 w 2838449"/>
                  <a:gd name="connsiteY42" fmla="*/ 886306 h 1517919"/>
                  <a:gd name="connsiteX43" fmla="*/ 1035843 w 2838449"/>
                  <a:gd name="connsiteY43" fmla="*/ 614843 h 1517919"/>
                  <a:gd name="connsiteX44" fmla="*/ 1059656 w 2838449"/>
                  <a:gd name="connsiteY44" fmla="*/ 1086331 h 1517919"/>
                  <a:gd name="connsiteX45" fmla="*/ 1078706 w 2838449"/>
                  <a:gd name="connsiteY45" fmla="*/ 31437 h 1517919"/>
                  <a:gd name="connsiteX46" fmla="*/ 1114425 w 2838449"/>
                  <a:gd name="connsiteY46" fmla="*/ 1164912 h 1517919"/>
                  <a:gd name="connsiteX47" fmla="*/ 1154906 w 2838449"/>
                  <a:gd name="connsiteY47" fmla="*/ 445774 h 1517919"/>
                  <a:gd name="connsiteX48" fmla="*/ 1185862 w 2838449"/>
                  <a:gd name="connsiteY48" fmla="*/ 1203012 h 1517919"/>
                  <a:gd name="connsiteX49" fmla="*/ 1204912 w 2838449"/>
                  <a:gd name="connsiteY49" fmla="*/ 681518 h 1517919"/>
                  <a:gd name="connsiteX50" fmla="*/ 1223962 w 2838449"/>
                  <a:gd name="connsiteY50" fmla="*/ 779149 h 1517919"/>
                  <a:gd name="connsiteX51" fmla="*/ 1262062 w 2838449"/>
                  <a:gd name="connsiteY51" fmla="*/ 148118 h 1517919"/>
                  <a:gd name="connsiteX52" fmla="*/ 1281112 w 2838449"/>
                  <a:gd name="connsiteY52" fmla="*/ 888687 h 1517919"/>
                  <a:gd name="connsiteX53" fmla="*/ 1297781 w 2838449"/>
                  <a:gd name="connsiteY53" fmla="*/ 710093 h 1517919"/>
                  <a:gd name="connsiteX54" fmla="*/ 1319212 w 2838449"/>
                  <a:gd name="connsiteY54" fmla="*/ 745812 h 1517919"/>
                  <a:gd name="connsiteX55" fmla="*/ 1338262 w 2838449"/>
                  <a:gd name="connsiteY55" fmla="*/ 140974 h 1517919"/>
                  <a:gd name="connsiteX56" fmla="*/ 1383506 w 2838449"/>
                  <a:gd name="connsiteY56" fmla="*/ 938693 h 1517919"/>
                  <a:gd name="connsiteX57" fmla="*/ 1404937 w 2838449"/>
                  <a:gd name="connsiteY57" fmla="*/ 714856 h 1517919"/>
                  <a:gd name="connsiteX58" fmla="*/ 1426368 w 2838449"/>
                  <a:gd name="connsiteY58" fmla="*/ 1007749 h 1517919"/>
                  <a:gd name="connsiteX59" fmla="*/ 1464468 w 2838449"/>
                  <a:gd name="connsiteY59" fmla="*/ 405293 h 1517919"/>
                  <a:gd name="connsiteX60" fmla="*/ 1483518 w 2838449"/>
                  <a:gd name="connsiteY60" fmla="*/ 1241112 h 1517919"/>
                  <a:gd name="connsiteX61" fmla="*/ 1516856 w 2838449"/>
                  <a:gd name="connsiteY61" fmla="*/ 376718 h 1517919"/>
                  <a:gd name="connsiteX62" fmla="*/ 1538287 w 2838449"/>
                  <a:gd name="connsiteY62" fmla="*/ 1022037 h 1517919"/>
                  <a:gd name="connsiteX63" fmla="*/ 1547812 w 2838449"/>
                  <a:gd name="connsiteY63" fmla="*/ 895831 h 1517919"/>
                  <a:gd name="connsiteX64" fmla="*/ 1566862 w 2838449"/>
                  <a:gd name="connsiteY64" fmla="*/ 938693 h 1517919"/>
                  <a:gd name="connsiteX65" fmla="*/ 1590675 w 2838449"/>
                  <a:gd name="connsiteY65" fmla="*/ 655324 h 1517919"/>
                  <a:gd name="connsiteX66" fmla="*/ 1604962 w 2838449"/>
                  <a:gd name="connsiteY66" fmla="*/ 848206 h 1517919"/>
                  <a:gd name="connsiteX67" fmla="*/ 1631156 w 2838449"/>
                  <a:gd name="connsiteY67" fmla="*/ 626749 h 1517919"/>
                  <a:gd name="connsiteX68" fmla="*/ 1657350 w 2838449"/>
                  <a:gd name="connsiteY68" fmla="*/ 798199 h 1517919"/>
                  <a:gd name="connsiteX69" fmla="*/ 1664493 w 2838449"/>
                  <a:gd name="connsiteY69" fmla="*/ 691043 h 1517919"/>
                  <a:gd name="connsiteX70" fmla="*/ 1678781 w 2838449"/>
                  <a:gd name="connsiteY70" fmla="*/ 748193 h 1517919"/>
                  <a:gd name="connsiteX71" fmla="*/ 1714500 w 2838449"/>
                  <a:gd name="connsiteY71" fmla="*/ 441012 h 1517919"/>
                  <a:gd name="connsiteX72" fmla="*/ 1733550 w 2838449"/>
                  <a:gd name="connsiteY72" fmla="*/ 610081 h 1517919"/>
                  <a:gd name="connsiteX73" fmla="*/ 1752600 w 2838449"/>
                  <a:gd name="connsiteY73" fmla="*/ 445774 h 1517919"/>
                  <a:gd name="connsiteX74" fmla="*/ 1766887 w 2838449"/>
                  <a:gd name="connsiteY74" fmla="*/ 476731 h 1517919"/>
                  <a:gd name="connsiteX75" fmla="*/ 1790700 w 2838449"/>
                  <a:gd name="connsiteY75" fmla="*/ 393387 h 1517919"/>
                  <a:gd name="connsiteX76" fmla="*/ 1814512 w 2838449"/>
                  <a:gd name="connsiteY76" fmla="*/ 802962 h 1517919"/>
                  <a:gd name="connsiteX77" fmla="*/ 1850231 w 2838449"/>
                  <a:gd name="connsiteY77" fmla="*/ 629131 h 1517919"/>
                  <a:gd name="connsiteX78" fmla="*/ 1862137 w 2838449"/>
                  <a:gd name="connsiteY78" fmla="*/ 848206 h 1517919"/>
                  <a:gd name="connsiteX79" fmla="*/ 1900237 w 2838449"/>
                  <a:gd name="connsiteY79" fmla="*/ 467206 h 1517919"/>
                  <a:gd name="connsiteX80" fmla="*/ 1928812 w 2838449"/>
                  <a:gd name="connsiteY80" fmla="*/ 698187 h 1517919"/>
                  <a:gd name="connsiteX81" fmla="*/ 1947862 w 2838449"/>
                  <a:gd name="connsiteY81" fmla="*/ 424343 h 1517919"/>
                  <a:gd name="connsiteX82" fmla="*/ 1966912 w 2838449"/>
                  <a:gd name="connsiteY82" fmla="*/ 891068 h 1517919"/>
                  <a:gd name="connsiteX83" fmla="*/ 1993106 w 2838449"/>
                  <a:gd name="connsiteY83" fmla="*/ 555312 h 1517919"/>
                  <a:gd name="connsiteX84" fmla="*/ 2016918 w 2838449"/>
                  <a:gd name="connsiteY84" fmla="*/ 579124 h 1517919"/>
                  <a:gd name="connsiteX85" fmla="*/ 2026443 w 2838449"/>
                  <a:gd name="connsiteY85" fmla="*/ 512449 h 1517919"/>
                  <a:gd name="connsiteX86" fmla="*/ 2066925 w 2838449"/>
                  <a:gd name="connsiteY86" fmla="*/ 867256 h 1517919"/>
                  <a:gd name="connsiteX87" fmla="*/ 2105025 w 2838449"/>
                  <a:gd name="connsiteY87" fmla="*/ 555312 h 1517919"/>
                  <a:gd name="connsiteX88" fmla="*/ 2119312 w 2838449"/>
                  <a:gd name="connsiteY88" fmla="*/ 714856 h 1517919"/>
                  <a:gd name="connsiteX89" fmla="*/ 2145506 w 2838449"/>
                  <a:gd name="connsiteY89" fmla="*/ 488637 h 1517919"/>
                  <a:gd name="connsiteX90" fmla="*/ 2166937 w 2838449"/>
                  <a:gd name="connsiteY90" fmla="*/ 562456 h 1517919"/>
                  <a:gd name="connsiteX91" fmla="*/ 2183606 w 2838449"/>
                  <a:gd name="connsiteY91" fmla="*/ 536262 h 1517919"/>
                  <a:gd name="connsiteX92" fmla="*/ 2212181 w 2838449"/>
                  <a:gd name="connsiteY92" fmla="*/ 621987 h 1517919"/>
                  <a:gd name="connsiteX93" fmla="*/ 2235993 w 2838449"/>
                  <a:gd name="connsiteY93" fmla="*/ 495781 h 1517919"/>
                  <a:gd name="connsiteX94" fmla="*/ 2255043 w 2838449"/>
                  <a:gd name="connsiteY94" fmla="*/ 805343 h 1517919"/>
                  <a:gd name="connsiteX95" fmla="*/ 2286000 w 2838449"/>
                  <a:gd name="connsiteY95" fmla="*/ 588649 h 1517919"/>
                  <a:gd name="connsiteX96" fmla="*/ 2300287 w 2838449"/>
                  <a:gd name="connsiteY96" fmla="*/ 919643 h 1517919"/>
                  <a:gd name="connsiteX97" fmla="*/ 2326481 w 2838449"/>
                  <a:gd name="connsiteY97" fmla="*/ 652943 h 1517919"/>
                  <a:gd name="connsiteX98" fmla="*/ 2340768 w 2838449"/>
                  <a:gd name="connsiteY98" fmla="*/ 702949 h 1517919"/>
                  <a:gd name="connsiteX99" fmla="*/ 2352675 w 2838449"/>
                  <a:gd name="connsiteY99" fmla="*/ 469587 h 1517919"/>
                  <a:gd name="connsiteX100" fmla="*/ 2376487 w 2838449"/>
                  <a:gd name="connsiteY100" fmla="*/ 683899 h 1517919"/>
                  <a:gd name="connsiteX101" fmla="*/ 2395537 w 2838449"/>
                  <a:gd name="connsiteY101" fmla="*/ 507687 h 1517919"/>
                  <a:gd name="connsiteX102" fmla="*/ 2428875 w 2838449"/>
                  <a:gd name="connsiteY102" fmla="*/ 812487 h 1517919"/>
                  <a:gd name="connsiteX103" fmla="*/ 2450306 w 2838449"/>
                  <a:gd name="connsiteY103" fmla="*/ 631512 h 1517919"/>
                  <a:gd name="connsiteX104" fmla="*/ 2459831 w 2838449"/>
                  <a:gd name="connsiteY104" fmla="*/ 695806 h 1517919"/>
                  <a:gd name="connsiteX105" fmla="*/ 2483643 w 2838449"/>
                  <a:gd name="connsiteY105" fmla="*/ 641037 h 1517919"/>
                  <a:gd name="connsiteX106" fmla="*/ 2507456 w 2838449"/>
                  <a:gd name="connsiteY106" fmla="*/ 831537 h 1517919"/>
                  <a:gd name="connsiteX107" fmla="*/ 2531268 w 2838449"/>
                  <a:gd name="connsiteY107" fmla="*/ 783912 h 1517919"/>
                  <a:gd name="connsiteX108" fmla="*/ 2566987 w 2838449"/>
                  <a:gd name="connsiteY108" fmla="*/ 919643 h 1517919"/>
                  <a:gd name="connsiteX109" fmla="*/ 2614612 w 2838449"/>
                  <a:gd name="connsiteY109" fmla="*/ 374337 h 1517919"/>
                  <a:gd name="connsiteX110" fmla="*/ 2643187 w 2838449"/>
                  <a:gd name="connsiteY110" fmla="*/ 786293 h 1517919"/>
                  <a:gd name="connsiteX111" fmla="*/ 2655093 w 2838449"/>
                  <a:gd name="connsiteY111" fmla="*/ 736287 h 1517919"/>
                  <a:gd name="connsiteX112" fmla="*/ 2681287 w 2838449"/>
                  <a:gd name="connsiteY112" fmla="*/ 881543 h 1517919"/>
                  <a:gd name="connsiteX113" fmla="*/ 2714625 w 2838449"/>
                  <a:gd name="connsiteY113" fmla="*/ 631512 h 1517919"/>
                  <a:gd name="connsiteX114" fmla="*/ 2733675 w 2838449"/>
                  <a:gd name="connsiteY114" fmla="*/ 669612 h 1517919"/>
                  <a:gd name="connsiteX115" fmla="*/ 2759868 w 2838449"/>
                  <a:gd name="connsiteY115" fmla="*/ 638656 h 1517919"/>
                  <a:gd name="connsiteX116" fmla="*/ 2764631 w 2838449"/>
                  <a:gd name="connsiteY116" fmla="*/ 741049 h 1517919"/>
                  <a:gd name="connsiteX117" fmla="*/ 2778918 w 2838449"/>
                  <a:gd name="connsiteY117" fmla="*/ 702949 h 1517919"/>
                  <a:gd name="connsiteX118" fmla="*/ 2805112 w 2838449"/>
                  <a:gd name="connsiteY118" fmla="*/ 836299 h 1517919"/>
                  <a:gd name="connsiteX119" fmla="*/ 2824162 w 2838449"/>
                  <a:gd name="connsiteY119" fmla="*/ 714856 h 1517919"/>
                  <a:gd name="connsiteX120" fmla="*/ 2838449 w 2838449"/>
                  <a:gd name="connsiteY120" fmla="*/ 560074 h 1517919"/>
                  <a:gd name="connsiteX0" fmla="*/ 0 w 2824162"/>
                  <a:gd name="connsiteY0" fmla="*/ 681518 h 1517919"/>
                  <a:gd name="connsiteX1" fmla="*/ 16668 w 2824162"/>
                  <a:gd name="connsiteY1" fmla="*/ 555312 h 1517919"/>
                  <a:gd name="connsiteX2" fmla="*/ 57150 w 2824162"/>
                  <a:gd name="connsiteY2" fmla="*/ 929168 h 1517919"/>
                  <a:gd name="connsiteX3" fmla="*/ 90487 w 2824162"/>
                  <a:gd name="connsiteY3" fmla="*/ 293374 h 1517919"/>
                  <a:gd name="connsiteX4" fmla="*/ 138112 w 2824162"/>
                  <a:gd name="connsiteY4" fmla="*/ 810106 h 1517919"/>
                  <a:gd name="connsiteX5" fmla="*/ 173831 w 2824162"/>
                  <a:gd name="connsiteY5" fmla="*/ 283849 h 1517919"/>
                  <a:gd name="connsiteX6" fmla="*/ 202406 w 2824162"/>
                  <a:gd name="connsiteY6" fmla="*/ 831537 h 1517919"/>
                  <a:gd name="connsiteX7" fmla="*/ 219075 w 2824162"/>
                  <a:gd name="connsiteY7" fmla="*/ 762481 h 1517919"/>
                  <a:gd name="connsiteX8" fmla="*/ 235743 w 2824162"/>
                  <a:gd name="connsiteY8" fmla="*/ 814868 h 1517919"/>
                  <a:gd name="connsiteX9" fmla="*/ 247650 w 2824162"/>
                  <a:gd name="connsiteY9" fmla="*/ 586268 h 1517919"/>
                  <a:gd name="connsiteX10" fmla="*/ 269081 w 2824162"/>
                  <a:gd name="connsiteY10" fmla="*/ 895831 h 1517919"/>
                  <a:gd name="connsiteX11" fmla="*/ 280987 w 2824162"/>
                  <a:gd name="connsiteY11" fmla="*/ 450537 h 1517919"/>
                  <a:gd name="connsiteX12" fmla="*/ 290512 w 2824162"/>
                  <a:gd name="connsiteY12" fmla="*/ 581506 h 1517919"/>
                  <a:gd name="connsiteX13" fmla="*/ 300037 w 2824162"/>
                  <a:gd name="connsiteY13" fmla="*/ 545787 h 1517919"/>
                  <a:gd name="connsiteX14" fmla="*/ 304800 w 2824162"/>
                  <a:gd name="connsiteY14" fmla="*/ 998224 h 1517919"/>
                  <a:gd name="connsiteX15" fmla="*/ 323850 w 2824162"/>
                  <a:gd name="connsiteY15" fmla="*/ 914881 h 1517919"/>
                  <a:gd name="connsiteX16" fmla="*/ 330993 w 2824162"/>
                  <a:gd name="connsiteY16" fmla="*/ 974412 h 1517919"/>
                  <a:gd name="connsiteX17" fmla="*/ 347662 w 2824162"/>
                  <a:gd name="connsiteY17" fmla="*/ 957743 h 1517919"/>
                  <a:gd name="connsiteX18" fmla="*/ 347662 w 2824162"/>
                  <a:gd name="connsiteY18" fmla="*/ 1043468 h 1517919"/>
                  <a:gd name="connsiteX19" fmla="*/ 385762 w 2824162"/>
                  <a:gd name="connsiteY19" fmla="*/ 336237 h 1517919"/>
                  <a:gd name="connsiteX20" fmla="*/ 400050 w 2824162"/>
                  <a:gd name="connsiteY20" fmla="*/ 417199 h 1517919"/>
                  <a:gd name="connsiteX21" fmla="*/ 411956 w 2824162"/>
                  <a:gd name="connsiteY21" fmla="*/ 238606 h 1517919"/>
                  <a:gd name="connsiteX22" fmla="*/ 447675 w 2824162"/>
                  <a:gd name="connsiteY22" fmla="*/ 574362 h 1517919"/>
                  <a:gd name="connsiteX23" fmla="*/ 471487 w 2824162"/>
                  <a:gd name="connsiteY23" fmla="*/ 395768 h 1517919"/>
                  <a:gd name="connsiteX24" fmla="*/ 509587 w 2824162"/>
                  <a:gd name="connsiteY24" fmla="*/ 564837 h 1517919"/>
                  <a:gd name="connsiteX25" fmla="*/ 540543 w 2824162"/>
                  <a:gd name="connsiteY25" fmla="*/ 381481 h 1517919"/>
                  <a:gd name="connsiteX26" fmla="*/ 590550 w 2824162"/>
                  <a:gd name="connsiteY26" fmla="*/ 850587 h 1517919"/>
                  <a:gd name="connsiteX27" fmla="*/ 619125 w 2824162"/>
                  <a:gd name="connsiteY27" fmla="*/ 719618 h 1517919"/>
                  <a:gd name="connsiteX28" fmla="*/ 633412 w 2824162"/>
                  <a:gd name="connsiteY28" fmla="*/ 983937 h 1517919"/>
                  <a:gd name="connsiteX29" fmla="*/ 659606 w 2824162"/>
                  <a:gd name="connsiteY29" fmla="*/ 860112 h 1517919"/>
                  <a:gd name="connsiteX30" fmla="*/ 733425 w 2824162"/>
                  <a:gd name="connsiteY30" fmla="*/ 1510193 h 1517919"/>
                  <a:gd name="connsiteX31" fmla="*/ 800100 w 2824162"/>
                  <a:gd name="connsiteY31" fmla="*/ 348143 h 1517919"/>
                  <a:gd name="connsiteX32" fmla="*/ 831056 w 2824162"/>
                  <a:gd name="connsiteY32" fmla="*/ 872018 h 1517919"/>
                  <a:gd name="connsiteX33" fmla="*/ 842962 w 2824162"/>
                  <a:gd name="connsiteY33" fmla="*/ 174312 h 1517919"/>
                  <a:gd name="connsiteX34" fmla="*/ 857250 w 2824162"/>
                  <a:gd name="connsiteY34" fmla="*/ 391006 h 1517919"/>
                  <a:gd name="connsiteX35" fmla="*/ 873918 w 2824162"/>
                  <a:gd name="connsiteY35" fmla="*/ 317187 h 1517919"/>
                  <a:gd name="connsiteX36" fmla="*/ 890587 w 2824162"/>
                  <a:gd name="connsiteY36" fmla="*/ 881543 h 1517919"/>
                  <a:gd name="connsiteX37" fmla="*/ 928687 w 2824162"/>
                  <a:gd name="connsiteY37" fmla="*/ 7624 h 1517919"/>
                  <a:gd name="connsiteX38" fmla="*/ 945356 w 2824162"/>
                  <a:gd name="connsiteY38" fmla="*/ 445774 h 1517919"/>
                  <a:gd name="connsiteX39" fmla="*/ 962025 w 2824162"/>
                  <a:gd name="connsiteY39" fmla="*/ 257656 h 1517919"/>
                  <a:gd name="connsiteX40" fmla="*/ 981075 w 2824162"/>
                  <a:gd name="connsiteY40" fmla="*/ 448156 h 1517919"/>
                  <a:gd name="connsiteX41" fmla="*/ 1002506 w 2824162"/>
                  <a:gd name="connsiteY41" fmla="*/ 295756 h 1517919"/>
                  <a:gd name="connsiteX42" fmla="*/ 1023937 w 2824162"/>
                  <a:gd name="connsiteY42" fmla="*/ 886306 h 1517919"/>
                  <a:gd name="connsiteX43" fmla="*/ 1035843 w 2824162"/>
                  <a:gd name="connsiteY43" fmla="*/ 614843 h 1517919"/>
                  <a:gd name="connsiteX44" fmla="*/ 1059656 w 2824162"/>
                  <a:gd name="connsiteY44" fmla="*/ 1086331 h 1517919"/>
                  <a:gd name="connsiteX45" fmla="*/ 1078706 w 2824162"/>
                  <a:gd name="connsiteY45" fmla="*/ 31437 h 1517919"/>
                  <a:gd name="connsiteX46" fmla="*/ 1114425 w 2824162"/>
                  <a:gd name="connsiteY46" fmla="*/ 1164912 h 1517919"/>
                  <a:gd name="connsiteX47" fmla="*/ 1154906 w 2824162"/>
                  <a:gd name="connsiteY47" fmla="*/ 445774 h 1517919"/>
                  <a:gd name="connsiteX48" fmla="*/ 1185862 w 2824162"/>
                  <a:gd name="connsiteY48" fmla="*/ 1203012 h 1517919"/>
                  <a:gd name="connsiteX49" fmla="*/ 1204912 w 2824162"/>
                  <a:gd name="connsiteY49" fmla="*/ 681518 h 1517919"/>
                  <a:gd name="connsiteX50" fmla="*/ 1223962 w 2824162"/>
                  <a:gd name="connsiteY50" fmla="*/ 779149 h 1517919"/>
                  <a:gd name="connsiteX51" fmla="*/ 1262062 w 2824162"/>
                  <a:gd name="connsiteY51" fmla="*/ 148118 h 1517919"/>
                  <a:gd name="connsiteX52" fmla="*/ 1281112 w 2824162"/>
                  <a:gd name="connsiteY52" fmla="*/ 888687 h 1517919"/>
                  <a:gd name="connsiteX53" fmla="*/ 1297781 w 2824162"/>
                  <a:gd name="connsiteY53" fmla="*/ 710093 h 1517919"/>
                  <a:gd name="connsiteX54" fmla="*/ 1319212 w 2824162"/>
                  <a:gd name="connsiteY54" fmla="*/ 745812 h 1517919"/>
                  <a:gd name="connsiteX55" fmla="*/ 1338262 w 2824162"/>
                  <a:gd name="connsiteY55" fmla="*/ 140974 h 1517919"/>
                  <a:gd name="connsiteX56" fmla="*/ 1383506 w 2824162"/>
                  <a:gd name="connsiteY56" fmla="*/ 938693 h 1517919"/>
                  <a:gd name="connsiteX57" fmla="*/ 1404937 w 2824162"/>
                  <a:gd name="connsiteY57" fmla="*/ 714856 h 1517919"/>
                  <a:gd name="connsiteX58" fmla="*/ 1426368 w 2824162"/>
                  <a:gd name="connsiteY58" fmla="*/ 1007749 h 1517919"/>
                  <a:gd name="connsiteX59" fmla="*/ 1464468 w 2824162"/>
                  <a:gd name="connsiteY59" fmla="*/ 405293 h 1517919"/>
                  <a:gd name="connsiteX60" fmla="*/ 1483518 w 2824162"/>
                  <a:gd name="connsiteY60" fmla="*/ 1241112 h 1517919"/>
                  <a:gd name="connsiteX61" fmla="*/ 1516856 w 2824162"/>
                  <a:gd name="connsiteY61" fmla="*/ 376718 h 1517919"/>
                  <a:gd name="connsiteX62" fmla="*/ 1538287 w 2824162"/>
                  <a:gd name="connsiteY62" fmla="*/ 1022037 h 1517919"/>
                  <a:gd name="connsiteX63" fmla="*/ 1547812 w 2824162"/>
                  <a:gd name="connsiteY63" fmla="*/ 895831 h 1517919"/>
                  <a:gd name="connsiteX64" fmla="*/ 1566862 w 2824162"/>
                  <a:gd name="connsiteY64" fmla="*/ 938693 h 1517919"/>
                  <a:gd name="connsiteX65" fmla="*/ 1590675 w 2824162"/>
                  <a:gd name="connsiteY65" fmla="*/ 655324 h 1517919"/>
                  <a:gd name="connsiteX66" fmla="*/ 1604962 w 2824162"/>
                  <a:gd name="connsiteY66" fmla="*/ 848206 h 1517919"/>
                  <a:gd name="connsiteX67" fmla="*/ 1631156 w 2824162"/>
                  <a:gd name="connsiteY67" fmla="*/ 626749 h 1517919"/>
                  <a:gd name="connsiteX68" fmla="*/ 1657350 w 2824162"/>
                  <a:gd name="connsiteY68" fmla="*/ 798199 h 1517919"/>
                  <a:gd name="connsiteX69" fmla="*/ 1664493 w 2824162"/>
                  <a:gd name="connsiteY69" fmla="*/ 691043 h 1517919"/>
                  <a:gd name="connsiteX70" fmla="*/ 1678781 w 2824162"/>
                  <a:gd name="connsiteY70" fmla="*/ 748193 h 1517919"/>
                  <a:gd name="connsiteX71" fmla="*/ 1714500 w 2824162"/>
                  <a:gd name="connsiteY71" fmla="*/ 441012 h 1517919"/>
                  <a:gd name="connsiteX72" fmla="*/ 1733550 w 2824162"/>
                  <a:gd name="connsiteY72" fmla="*/ 610081 h 1517919"/>
                  <a:gd name="connsiteX73" fmla="*/ 1752600 w 2824162"/>
                  <a:gd name="connsiteY73" fmla="*/ 445774 h 1517919"/>
                  <a:gd name="connsiteX74" fmla="*/ 1766887 w 2824162"/>
                  <a:gd name="connsiteY74" fmla="*/ 476731 h 1517919"/>
                  <a:gd name="connsiteX75" fmla="*/ 1790700 w 2824162"/>
                  <a:gd name="connsiteY75" fmla="*/ 393387 h 1517919"/>
                  <a:gd name="connsiteX76" fmla="*/ 1814512 w 2824162"/>
                  <a:gd name="connsiteY76" fmla="*/ 802962 h 1517919"/>
                  <a:gd name="connsiteX77" fmla="*/ 1850231 w 2824162"/>
                  <a:gd name="connsiteY77" fmla="*/ 629131 h 1517919"/>
                  <a:gd name="connsiteX78" fmla="*/ 1862137 w 2824162"/>
                  <a:gd name="connsiteY78" fmla="*/ 848206 h 1517919"/>
                  <a:gd name="connsiteX79" fmla="*/ 1900237 w 2824162"/>
                  <a:gd name="connsiteY79" fmla="*/ 467206 h 1517919"/>
                  <a:gd name="connsiteX80" fmla="*/ 1928812 w 2824162"/>
                  <a:gd name="connsiteY80" fmla="*/ 698187 h 1517919"/>
                  <a:gd name="connsiteX81" fmla="*/ 1947862 w 2824162"/>
                  <a:gd name="connsiteY81" fmla="*/ 424343 h 1517919"/>
                  <a:gd name="connsiteX82" fmla="*/ 1966912 w 2824162"/>
                  <a:gd name="connsiteY82" fmla="*/ 891068 h 1517919"/>
                  <a:gd name="connsiteX83" fmla="*/ 1993106 w 2824162"/>
                  <a:gd name="connsiteY83" fmla="*/ 555312 h 1517919"/>
                  <a:gd name="connsiteX84" fmla="*/ 2016918 w 2824162"/>
                  <a:gd name="connsiteY84" fmla="*/ 579124 h 1517919"/>
                  <a:gd name="connsiteX85" fmla="*/ 2026443 w 2824162"/>
                  <a:gd name="connsiteY85" fmla="*/ 512449 h 1517919"/>
                  <a:gd name="connsiteX86" fmla="*/ 2066925 w 2824162"/>
                  <a:gd name="connsiteY86" fmla="*/ 867256 h 1517919"/>
                  <a:gd name="connsiteX87" fmla="*/ 2105025 w 2824162"/>
                  <a:gd name="connsiteY87" fmla="*/ 555312 h 1517919"/>
                  <a:gd name="connsiteX88" fmla="*/ 2119312 w 2824162"/>
                  <a:gd name="connsiteY88" fmla="*/ 714856 h 1517919"/>
                  <a:gd name="connsiteX89" fmla="*/ 2145506 w 2824162"/>
                  <a:gd name="connsiteY89" fmla="*/ 488637 h 1517919"/>
                  <a:gd name="connsiteX90" fmla="*/ 2166937 w 2824162"/>
                  <a:gd name="connsiteY90" fmla="*/ 562456 h 1517919"/>
                  <a:gd name="connsiteX91" fmla="*/ 2183606 w 2824162"/>
                  <a:gd name="connsiteY91" fmla="*/ 536262 h 1517919"/>
                  <a:gd name="connsiteX92" fmla="*/ 2212181 w 2824162"/>
                  <a:gd name="connsiteY92" fmla="*/ 621987 h 1517919"/>
                  <a:gd name="connsiteX93" fmla="*/ 2235993 w 2824162"/>
                  <a:gd name="connsiteY93" fmla="*/ 495781 h 1517919"/>
                  <a:gd name="connsiteX94" fmla="*/ 2255043 w 2824162"/>
                  <a:gd name="connsiteY94" fmla="*/ 805343 h 1517919"/>
                  <a:gd name="connsiteX95" fmla="*/ 2286000 w 2824162"/>
                  <a:gd name="connsiteY95" fmla="*/ 588649 h 1517919"/>
                  <a:gd name="connsiteX96" fmla="*/ 2300287 w 2824162"/>
                  <a:gd name="connsiteY96" fmla="*/ 919643 h 1517919"/>
                  <a:gd name="connsiteX97" fmla="*/ 2326481 w 2824162"/>
                  <a:gd name="connsiteY97" fmla="*/ 652943 h 1517919"/>
                  <a:gd name="connsiteX98" fmla="*/ 2340768 w 2824162"/>
                  <a:gd name="connsiteY98" fmla="*/ 702949 h 1517919"/>
                  <a:gd name="connsiteX99" fmla="*/ 2352675 w 2824162"/>
                  <a:gd name="connsiteY99" fmla="*/ 469587 h 1517919"/>
                  <a:gd name="connsiteX100" fmla="*/ 2376487 w 2824162"/>
                  <a:gd name="connsiteY100" fmla="*/ 683899 h 1517919"/>
                  <a:gd name="connsiteX101" fmla="*/ 2395537 w 2824162"/>
                  <a:gd name="connsiteY101" fmla="*/ 507687 h 1517919"/>
                  <a:gd name="connsiteX102" fmla="*/ 2428875 w 2824162"/>
                  <a:gd name="connsiteY102" fmla="*/ 812487 h 1517919"/>
                  <a:gd name="connsiteX103" fmla="*/ 2450306 w 2824162"/>
                  <a:gd name="connsiteY103" fmla="*/ 631512 h 1517919"/>
                  <a:gd name="connsiteX104" fmla="*/ 2459831 w 2824162"/>
                  <a:gd name="connsiteY104" fmla="*/ 695806 h 1517919"/>
                  <a:gd name="connsiteX105" fmla="*/ 2483643 w 2824162"/>
                  <a:gd name="connsiteY105" fmla="*/ 641037 h 1517919"/>
                  <a:gd name="connsiteX106" fmla="*/ 2507456 w 2824162"/>
                  <a:gd name="connsiteY106" fmla="*/ 831537 h 1517919"/>
                  <a:gd name="connsiteX107" fmla="*/ 2531268 w 2824162"/>
                  <a:gd name="connsiteY107" fmla="*/ 783912 h 1517919"/>
                  <a:gd name="connsiteX108" fmla="*/ 2566987 w 2824162"/>
                  <a:gd name="connsiteY108" fmla="*/ 919643 h 1517919"/>
                  <a:gd name="connsiteX109" fmla="*/ 2614612 w 2824162"/>
                  <a:gd name="connsiteY109" fmla="*/ 374337 h 1517919"/>
                  <a:gd name="connsiteX110" fmla="*/ 2643187 w 2824162"/>
                  <a:gd name="connsiteY110" fmla="*/ 786293 h 1517919"/>
                  <a:gd name="connsiteX111" fmla="*/ 2655093 w 2824162"/>
                  <a:gd name="connsiteY111" fmla="*/ 736287 h 1517919"/>
                  <a:gd name="connsiteX112" fmla="*/ 2681287 w 2824162"/>
                  <a:gd name="connsiteY112" fmla="*/ 881543 h 1517919"/>
                  <a:gd name="connsiteX113" fmla="*/ 2714625 w 2824162"/>
                  <a:gd name="connsiteY113" fmla="*/ 631512 h 1517919"/>
                  <a:gd name="connsiteX114" fmla="*/ 2733675 w 2824162"/>
                  <a:gd name="connsiteY114" fmla="*/ 669612 h 1517919"/>
                  <a:gd name="connsiteX115" fmla="*/ 2759868 w 2824162"/>
                  <a:gd name="connsiteY115" fmla="*/ 638656 h 1517919"/>
                  <a:gd name="connsiteX116" fmla="*/ 2764631 w 2824162"/>
                  <a:gd name="connsiteY116" fmla="*/ 741049 h 1517919"/>
                  <a:gd name="connsiteX117" fmla="*/ 2778918 w 2824162"/>
                  <a:gd name="connsiteY117" fmla="*/ 702949 h 1517919"/>
                  <a:gd name="connsiteX118" fmla="*/ 2805112 w 2824162"/>
                  <a:gd name="connsiteY118" fmla="*/ 836299 h 1517919"/>
                  <a:gd name="connsiteX119" fmla="*/ 2824162 w 2824162"/>
                  <a:gd name="connsiteY119" fmla="*/ 714856 h 1517919"/>
                  <a:gd name="connsiteX0" fmla="*/ 0 w 2826543"/>
                  <a:gd name="connsiteY0" fmla="*/ 681518 h 1517919"/>
                  <a:gd name="connsiteX1" fmla="*/ 16668 w 2826543"/>
                  <a:gd name="connsiteY1" fmla="*/ 555312 h 1517919"/>
                  <a:gd name="connsiteX2" fmla="*/ 57150 w 2826543"/>
                  <a:gd name="connsiteY2" fmla="*/ 929168 h 1517919"/>
                  <a:gd name="connsiteX3" fmla="*/ 90487 w 2826543"/>
                  <a:gd name="connsiteY3" fmla="*/ 293374 h 1517919"/>
                  <a:gd name="connsiteX4" fmla="*/ 138112 w 2826543"/>
                  <a:gd name="connsiteY4" fmla="*/ 810106 h 1517919"/>
                  <a:gd name="connsiteX5" fmla="*/ 173831 w 2826543"/>
                  <a:gd name="connsiteY5" fmla="*/ 283849 h 1517919"/>
                  <a:gd name="connsiteX6" fmla="*/ 202406 w 2826543"/>
                  <a:gd name="connsiteY6" fmla="*/ 831537 h 1517919"/>
                  <a:gd name="connsiteX7" fmla="*/ 219075 w 2826543"/>
                  <a:gd name="connsiteY7" fmla="*/ 762481 h 1517919"/>
                  <a:gd name="connsiteX8" fmla="*/ 235743 w 2826543"/>
                  <a:gd name="connsiteY8" fmla="*/ 814868 h 1517919"/>
                  <a:gd name="connsiteX9" fmla="*/ 247650 w 2826543"/>
                  <a:gd name="connsiteY9" fmla="*/ 586268 h 1517919"/>
                  <a:gd name="connsiteX10" fmla="*/ 269081 w 2826543"/>
                  <a:gd name="connsiteY10" fmla="*/ 895831 h 1517919"/>
                  <a:gd name="connsiteX11" fmla="*/ 280987 w 2826543"/>
                  <a:gd name="connsiteY11" fmla="*/ 450537 h 1517919"/>
                  <a:gd name="connsiteX12" fmla="*/ 290512 w 2826543"/>
                  <a:gd name="connsiteY12" fmla="*/ 581506 h 1517919"/>
                  <a:gd name="connsiteX13" fmla="*/ 300037 w 2826543"/>
                  <a:gd name="connsiteY13" fmla="*/ 545787 h 1517919"/>
                  <a:gd name="connsiteX14" fmla="*/ 304800 w 2826543"/>
                  <a:gd name="connsiteY14" fmla="*/ 998224 h 1517919"/>
                  <a:gd name="connsiteX15" fmla="*/ 323850 w 2826543"/>
                  <a:gd name="connsiteY15" fmla="*/ 914881 h 1517919"/>
                  <a:gd name="connsiteX16" fmla="*/ 330993 w 2826543"/>
                  <a:gd name="connsiteY16" fmla="*/ 974412 h 1517919"/>
                  <a:gd name="connsiteX17" fmla="*/ 347662 w 2826543"/>
                  <a:gd name="connsiteY17" fmla="*/ 957743 h 1517919"/>
                  <a:gd name="connsiteX18" fmla="*/ 347662 w 2826543"/>
                  <a:gd name="connsiteY18" fmla="*/ 1043468 h 1517919"/>
                  <a:gd name="connsiteX19" fmla="*/ 385762 w 2826543"/>
                  <a:gd name="connsiteY19" fmla="*/ 336237 h 1517919"/>
                  <a:gd name="connsiteX20" fmla="*/ 400050 w 2826543"/>
                  <a:gd name="connsiteY20" fmla="*/ 417199 h 1517919"/>
                  <a:gd name="connsiteX21" fmla="*/ 411956 w 2826543"/>
                  <a:gd name="connsiteY21" fmla="*/ 238606 h 1517919"/>
                  <a:gd name="connsiteX22" fmla="*/ 447675 w 2826543"/>
                  <a:gd name="connsiteY22" fmla="*/ 574362 h 1517919"/>
                  <a:gd name="connsiteX23" fmla="*/ 471487 w 2826543"/>
                  <a:gd name="connsiteY23" fmla="*/ 395768 h 1517919"/>
                  <a:gd name="connsiteX24" fmla="*/ 509587 w 2826543"/>
                  <a:gd name="connsiteY24" fmla="*/ 564837 h 1517919"/>
                  <a:gd name="connsiteX25" fmla="*/ 540543 w 2826543"/>
                  <a:gd name="connsiteY25" fmla="*/ 381481 h 1517919"/>
                  <a:gd name="connsiteX26" fmla="*/ 590550 w 2826543"/>
                  <a:gd name="connsiteY26" fmla="*/ 850587 h 1517919"/>
                  <a:gd name="connsiteX27" fmla="*/ 619125 w 2826543"/>
                  <a:gd name="connsiteY27" fmla="*/ 719618 h 1517919"/>
                  <a:gd name="connsiteX28" fmla="*/ 633412 w 2826543"/>
                  <a:gd name="connsiteY28" fmla="*/ 983937 h 1517919"/>
                  <a:gd name="connsiteX29" fmla="*/ 659606 w 2826543"/>
                  <a:gd name="connsiteY29" fmla="*/ 860112 h 1517919"/>
                  <a:gd name="connsiteX30" fmla="*/ 733425 w 2826543"/>
                  <a:gd name="connsiteY30" fmla="*/ 1510193 h 1517919"/>
                  <a:gd name="connsiteX31" fmla="*/ 800100 w 2826543"/>
                  <a:gd name="connsiteY31" fmla="*/ 348143 h 1517919"/>
                  <a:gd name="connsiteX32" fmla="*/ 831056 w 2826543"/>
                  <a:gd name="connsiteY32" fmla="*/ 872018 h 1517919"/>
                  <a:gd name="connsiteX33" fmla="*/ 842962 w 2826543"/>
                  <a:gd name="connsiteY33" fmla="*/ 174312 h 1517919"/>
                  <a:gd name="connsiteX34" fmla="*/ 857250 w 2826543"/>
                  <a:gd name="connsiteY34" fmla="*/ 391006 h 1517919"/>
                  <a:gd name="connsiteX35" fmla="*/ 873918 w 2826543"/>
                  <a:gd name="connsiteY35" fmla="*/ 317187 h 1517919"/>
                  <a:gd name="connsiteX36" fmla="*/ 890587 w 2826543"/>
                  <a:gd name="connsiteY36" fmla="*/ 881543 h 1517919"/>
                  <a:gd name="connsiteX37" fmla="*/ 928687 w 2826543"/>
                  <a:gd name="connsiteY37" fmla="*/ 7624 h 1517919"/>
                  <a:gd name="connsiteX38" fmla="*/ 945356 w 2826543"/>
                  <a:gd name="connsiteY38" fmla="*/ 445774 h 1517919"/>
                  <a:gd name="connsiteX39" fmla="*/ 962025 w 2826543"/>
                  <a:gd name="connsiteY39" fmla="*/ 257656 h 1517919"/>
                  <a:gd name="connsiteX40" fmla="*/ 981075 w 2826543"/>
                  <a:gd name="connsiteY40" fmla="*/ 448156 h 1517919"/>
                  <a:gd name="connsiteX41" fmla="*/ 1002506 w 2826543"/>
                  <a:gd name="connsiteY41" fmla="*/ 295756 h 1517919"/>
                  <a:gd name="connsiteX42" fmla="*/ 1023937 w 2826543"/>
                  <a:gd name="connsiteY42" fmla="*/ 886306 h 1517919"/>
                  <a:gd name="connsiteX43" fmla="*/ 1035843 w 2826543"/>
                  <a:gd name="connsiteY43" fmla="*/ 614843 h 1517919"/>
                  <a:gd name="connsiteX44" fmla="*/ 1059656 w 2826543"/>
                  <a:gd name="connsiteY44" fmla="*/ 1086331 h 1517919"/>
                  <a:gd name="connsiteX45" fmla="*/ 1078706 w 2826543"/>
                  <a:gd name="connsiteY45" fmla="*/ 31437 h 1517919"/>
                  <a:gd name="connsiteX46" fmla="*/ 1114425 w 2826543"/>
                  <a:gd name="connsiteY46" fmla="*/ 1164912 h 1517919"/>
                  <a:gd name="connsiteX47" fmla="*/ 1154906 w 2826543"/>
                  <a:gd name="connsiteY47" fmla="*/ 445774 h 1517919"/>
                  <a:gd name="connsiteX48" fmla="*/ 1185862 w 2826543"/>
                  <a:gd name="connsiteY48" fmla="*/ 1203012 h 1517919"/>
                  <a:gd name="connsiteX49" fmla="*/ 1204912 w 2826543"/>
                  <a:gd name="connsiteY49" fmla="*/ 681518 h 1517919"/>
                  <a:gd name="connsiteX50" fmla="*/ 1223962 w 2826543"/>
                  <a:gd name="connsiteY50" fmla="*/ 779149 h 1517919"/>
                  <a:gd name="connsiteX51" fmla="*/ 1262062 w 2826543"/>
                  <a:gd name="connsiteY51" fmla="*/ 148118 h 1517919"/>
                  <a:gd name="connsiteX52" fmla="*/ 1281112 w 2826543"/>
                  <a:gd name="connsiteY52" fmla="*/ 888687 h 1517919"/>
                  <a:gd name="connsiteX53" fmla="*/ 1297781 w 2826543"/>
                  <a:gd name="connsiteY53" fmla="*/ 710093 h 1517919"/>
                  <a:gd name="connsiteX54" fmla="*/ 1319212 w 2826543"/>
                  <a:gd name="connsiteY54" fmla="*/ 745812 h 1517919"/>
                  <a:gd name="connsiteX55" fmla="*/ 1338262 w 2826543"/>
                  <a:gd name="connsiteY55" fmla="*/ 140974 h 1517919"/>
                  <a:gd name="connsiteX56" fmla="*/ 1383506 w 2826543"/>
                  <a:gd name="connsiteY56" fmla="*/ 938693 h 1517919"/>
                  <a:gd name="connsiteX57" fmla="*/ 1404937 w 2826543"/>
                  <a:gd name="connsiteY57" fmla="*/ 714856 h 1517919"/>
                  <a:gd name="connsiteX58" fmla="*/ 1426368 w 2826543"/>
                  <a:gd name="connsiteY58" fmla="*/ 1007749 h 1517919"/>
                  <a:gd name="connsiteX59" fmla="*/ 1464468 w 2826543"/>
                  <a:gd name="connsiteY59" fmla="*/ 405293 h 1517919"/>
                  <a:gd name="connsiteX60" fmla="*/ 1483518 w 2826543"/>
                  <a:gd name="connsiteY60" fmla="*/ 1241112 h 1517919"/>
                  <a:gd name="connsiteX61" fmla="*/ 1516856 w 2826543"/>
                  <a:gd name="connsiteY61" fmla="*/ 376718 h 1517919"/>
                  <a:gd name="connsiteX62" fmla="*/ 1538287 w 2826543"/>
                  <a:gd name="connsiteY62" fmla="*/ 1022037 h 1517919"/>
                  <a:gd name="connsiteX63" fmla="*/ 1547812 w 2826543"/>
                  <a:gd name="connsiteY63" fmla="*/ 895831 h 1517919"/>
                  <a:gd name="connsiteX64" fmla="*/ 1566862 w 2826543"/>
                  <a:gd name="connsiteY64" fmla="*/ 938693 h 1517919"/>
                  <a:gd name="connsiteX65" fmla="*/ 1590675 w 2826543"/>
                  <a:gd name="connsiteY65" fmla="*/ 655324 h 1517919"/>
                  <a:gd name="connsiteX66" fmla="*/ 1604962 w 2826543"/>
                  <a:gd name="connsiteY66" fmla="*/ 848206 h 1517919"/>
                  <a:gd name="connsiteX67" fmla="*/ 1631156 w 2826543"/>
                  <a:gd name="connsiteY67" fmla="*/ 626749 h 1517919"/>
                  <a:gd name="connsiteX68" fmla="*/ 1657350 w 2826543"/>
                  <a:gd name="connsiteY68" fmla="*/ 798199 h 1517919"/>
                  <a:gd name="connsiteX69" fmla="*/ 1664493 w 2826543"/>
                  <a:gd name="connsiteY69" fmla="*/ 691043 h 1517919"/>
                  <a:gd name="connsiteX70" fmla="*/ 1678781 w 2826543"/>
                  <a:gd name="connsiteY70" fmla="*/ 748193 h 1517919"/>
                  <a:gd name="connsiteX71" fmla="*/ 1714500 w 2826543"/>
                  <a:gd name="connsiteY71" fmla="*/ 441012 h 1517919"/>
                  <a:gd name="connsiteX72" fmla="*/ 1733550 w 2826543"/>
                  <a:gd name="connsiteY72" fmla="*/ 610081 h 1517919"/>
                  <a:gd name="connsiteX73" fmla="*/ 1752600 w 2826543"/>
                  <a:gd name="connsiteY73" fmla="*/ 445774 h 1517919"/>
                  <a:gd name="connsiteX74" fmla="*/ 1766887 w 2826543"/>
                  <a:gd name="connsiteY74" fmla="*/ 476731 h 1517919"/>
                  <a:gd name="connsiteX75" fmla="*/ 1790700 w 2826543"/>
                  <a:gd name="connsiteY75" fmla="*/ 393387 h 1517919"/>
                  <a:gd name="connsiteX76" fmla="*/ 1814512 w 2826543"/>
                  <a:gd name="connsiteY76" fmla="*/ 802962 h 1517919"/>
                  <a:gd name="connsiteX77" fmla="*/ 1850231 w 2826543"/>
                  <a:gd name="connsiteY77" fmla="*/ 629131 h 1517919"/>
                  <a:gd name="connsiteX78" fmla="*/ 1862137 w 2826543"/>
                  <a:gd name="connsiteY78" fmla="*/ 848206 h 1517919"/>
                  <a:gd name="connsiteX79" fmla="*/ 1900237 w 2826543"/>
                  <a:gd name="connsiteY79" fmla="*/ 467206 h 1517919"/>
                  <a:gd name="connsiteX80" fmla="*/ 1928812 w 2826543"/>
                  <a:gd name="connsiteY80" fmla="*/ 698187 h 1517919"/>
                  <a:gd name="connsiteX81" fmla="*/ 1947862 w 2826543"/>
                  <a:gd name="connsiteY81" fmla="*/ 424343 h 1517919"/>
                  <a:gd name="connsiteX82" fmla="*/ 1966912 w 2826543"/>
                  <a:gd name="connsiteY82" fmla="*/ 891068 h 1517919"/>
                  <a:gd name="connsiteX83" fmla="*/ 1993106 w 2826543"/>
                  <a:gd name="connsiteY83" fmla="*/ 555312 h 1517919"/>
                  <a:gd name="connsiteX84" fmla="*/ 2016918 w 2826543"/>
                  <a:gd name="connsiteY84" fmla="*/ 579124 h 1517919"/>
                  <a:gd name="connsiteX85" fmla="*/ 2026443 w 2826543"/>
                  <a:gd name="connsiteY85" fmla="*/ 512449 h 1517919"/>
                  <a:gd name="connsiteX86" fmla="*/ 2066925 w 2826543"/>
                  <a:gd name="connsiteY86" fmla="*/ 867256 h 1517919"/>
                  <a:gd name="connsiteX87" fmla="*/ 2105025 w 2826543"/>
                  <a:gd name="connsiteY87" fmla="*/ 555312 h 1517919"/>
                  <a:gd name="connsiteX88" fmla="*/ 2119312 w 2826543"/>
                  <a:gd name="connsiteY88" fmla="*/ 714856 h 1517919"/>
                  <a:gd name="connsiteX89" fmla="*/ 2145506 w 2826543"/>
                  <a:gd name="connsiteY89" fmla="*/ 488637 h 1517919"/>
                  <a:gd name="connsiteX90" fmla="*/ 2166937 w 2826543"/>
                  <a:gd name="connsiteY90" fmla="*/ 562456 h 1517919"/>
                  <a:gd name="connsiteX91" fmla="*/ 2183606 w 2826543"/>
                  <a:gd name="connsiteY91" fmla="*/ 536262 h 1517919"/>
                  <a:gd name="connsiteX92" fmla="*/ 2212181 w 2826543"/>
                  <a:gd name="connsiteY92" fmla="*/ 621987 h 1517919"/>
                  <a:gd name="connsiteX93" fmla="*/ 2235993 w 2826543"/>
                  <a:gd name="connsiteY93" fmla="*/ 495781 h 1517919"/>
                  <a:gd name="connsiteX94" fmla="*/ 2255043 w 2826543"/>
                  <a:gd name="connsiteY94" fmla="*/ 805343 h 1517919"/>
                  <a:gd name="connsiteX95" fmla="*/ 2286000 w 2826543"/>
                  <a:gd name="connsiteY95" fmla="*/ 588649 h 1517919"/>
                  <a:gd name="connsiteX96" fmla="*/ 2300287 w 2826543"/>
                  <a:gd name="connsiteY96" fmla="*/ 919643 h 1517919"/>
                  <a:gd name="connsiteX97" fmla="*/ 2326481 w 2826543"/>
                  <a:gd name="connsiteY97" fmla="*/ 652943 h 1517919"/>
                  <a:gd name="connsiteX98" fmla="*/ 2340768 w 2826543"/>
                  <a:gd name="connsiteY98" fmla="*/ 702949 h 1517919"/>
                  <a:gd name="connsiteX99" fmla="*/ 2352675 w 2826543"/>
                  <a:gd name="connsiteY99" fmla="*/ 469587 h 1517919"/>
                  <a:gd name="connsiteX100" fmla="*/ 2376487 w 2826543"/>
                  <a:gd name="connsiteY100" fmla="*/ 683899 h 1517919"/>
                  <a:gd name="connsiteX101" fmla="*/ 2395537 w 2826543"/>
                  <a:gd name="connsiteY101" fmla="*/ 507687 h 1517919"/>
                  <a:gd name="connsiteX102" fmla="*/ 2428875 w 2826543"/>
                  <a:gd name="connsiteY102" fmla="*/ 812487 h 1517919"/>
                  <a:gd name="connsiteX103" fmla="*/ 2450306 w 2826543"/>
                  <a:gd name="connsiteY103" fmla="*/ 631512 h 1517919"/>
                  <a:gd name="connsiteX104" fmla="*/ 2459831 w 2826543"/>
                  <a:gd name="connsiteY104" fmla="*/ 695806 h 1517919"/>
                  <a:gd name="connsiteX105" fmla="*/ 2483643 w 2826543"/>
                  <a:gd name="connsiteY105" fmla="*/ 641037 h 1517919"/>
                  <a:gd name="connsiteX106" fmla="*/ 2507456 w 2826543"/>
                  <a:gd name="connsiteY106" fmla="*/ 831537 h 1517919"/>
                  <a:gd name="connsiteX107" fmla="*/ 2531268 w 2826543"/>
                  <a:gd name="connsiteY107" fmla="*/ 783912 h 1517919"/>
                  <a:gd name="connsiteX108" fmla="*/ 2566987 w 2826543"/>
                  <a:gd name="connsiteY108" fmla="*/ 919643 h 1517919"/>
                  <a:gd name="connsiteX109" fmla="*/ 2614612 w 2826543"/>
                  <a:gd name="connsiteY109" fmla="*/ 374337 h 1517919"/>
                  <a:gd name="connsiteX110" fmla="*/ 2643187 w 2826543"/>
                  <a:gd name="connsiteY110" fmla="*/ 786293 h 1517919"/>
                  <a:gd name="connsiteX111" fmla="*/ 2655093 w 2826543"/>
                  <a:gd name="connsiteY111" fmla="*/ 736287 h 1517919"/>
                  <a:gd name="connsiteX112" fmla="*/ 2681287 w 2826543"/>
                  <a:gd name="connsiteY112" fmla="*/ 881543 h 1517919"/>
                  <a:gd name="connsiteX113" fmla="*/ 2714625 w 2826543"/>
                  <a:gd name="connsiteY113" fmla="*/ 631512 h 1517919"/>
                  <a:gd name="connsiteX114" fmla="*/ 2733675 w 2826543"/>
                  <a:gd name="connsiteY114" fmla="*/ 669612 h 1517919"/>
                  <a:gd name="connsiteX115" fmla="*/ 2759868 w 2826543"/>
                  <a:gd name="connsiteY115" fmla="*/ 638656 h 1517919"/>
                  <a:gd name="connsiteX116" fmla="*/ 2764631 w 2826543"/>
                  <a:gd name="connsiteY116" fmla="*/ 741049 h 1517919"/>
                  <a:gd name="connsiteX117" fmla="*/ 2778918 w 2826543"/>
                  <a:gd name="connsiteY117" fmla="*/ 702949 h 1517919"/>
                  <a:gd name="connsiteX118" fmla="*/ 2805112 w 2826543"/>
                  <a:gd name="connsiteY118" fmla="*/ 836299 h 1517919"/>
                  <a:gd name="connsiteX119" fmla="*/ 2826543 w 2826543"/>
                  <a:gd name="connsiteY119" fmla="*/ 681518 h 1517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2826543" h="1517919">
                    <a:moveTo>
                      <a:pt x="0" y="681518"/>
                    </a:moveTo>
                    <a:cubicBezTo>
                      <a:pt x="2579" y="611668"/>
                      <a:pt x="7143" y="514037"/>
                      <a:pt x="16668" y="555312"/>
                    </a:cubicBezTo>
                    <a:cubicBezTo>
                      <a:pt x="26193" y="596587"/>
                      <a:pt x="44847" y="972824"/>
                      <a:pt x="57150" y="929168"/>
                    </a:cubicBezTo>
                    <a:cubicBezTo>
                      <a:pt x="69453" y="885512"/>
                      <a:pt x="76993" y="313218"/>
                      <a:pt x="90487" y="293374"/>
                    </a:cubicBezTo>
                    <a:cubicBezTo>
                      <a:pt x="103981" y="273530"/>
                      <a:pt x="124221" y="811694"/>
                      <a:pt x="138112" y="810106"/>
                    </a:cubicBezTo>
                    <a:cubicBezTo>
                      <a:pt x="152003" y="808518"/>
                      <a:pt x="163115" y="280277"/>
                      <a:pt x="173831" y="283849"/>
                    </a:cubicBezTo>
                    <a:cubicBezTo>
                      <a:pt x="184547" y="287421"/>
                      <a:pt x="194865" y="751765"/>
                      <a:pt x="202406" y="831537"/>
                    </a:cubicBezTo>
                    <a:cubicBezTo>
                      <a:pt x="209947" y="911309"/>
                      <a:pt x="213519" y="765259"/>
                      <a:pt x="219075" y="762481"/>
                    </a:cubicBezTo>
                    <a:cubicBezTo>
                      <a:pt x="224631" y="759703"/>
                      <a:pt x="230981" y="844237"/>
                      <a:pt x="235743" y="814868"/>
                    </a:cubicBezTo>
                    <a:cubicBezTo>
                      <a:pt x="240505" y="785499"/>
                      <a:pt x="242094" y="572774"/>
                      <a:pt x="247650" y="586268"/>
                    </a:cubicBezTo>
                    <a:cubicBezTo>
                      <a:pt x="253206" y="599762"/>
                      <a:pt x="263525" y="918453"/>
                      <a:pt x="269081" y="895831"/>
                    </a:cubicBezTo>
                    <a:cubicBezTo>
                      <a:pt x="274637" y="873209"/>
                      <a:pt x="277415" y="502924"/>
                      <a:pt x="280987" y="450537"/>
                    </a:cubicBezTo>
                    <a:cubicBezTo>
                      <a:pt x="284559" y="398150"/>
                      <a:pt x="287337" y="565631"/>
                      <a:pt x="290512" y="581506"/>
                    </a:cubicBezTo>
                    <a:cubicBezTo>
                      <a:pt x="293687" y="597381"/>
                      <a:pt x="297656" y="476334"/>
                      <a:pt x="300037" y="545787"/>
                    </a:cubicBezTo>
                    <a:cubicBezTo>
                      <a:pt x="302418" y="615240"/>
                      <a:pt x="300831" y="936708"/>
                      <a:pt x="304800" y="998224"/>
                    </a:cubicBezTo>
                    <a:cubicBezTo>
                      <a:pt x="308769" y="1059740"/>
                      <a:pt x="319485" y="918850"/>
                      <a:pt x="323850" y="914881"/>
                    </a:cubicBezTo>
                    <a:cubicBezTo>
                      <a:pt x="328215" y="910912"/>
                      <a:pt x="327024" y="967268"/>
                      <a:pt x="330993" y="974412"/>
                    </a:cubicBezTo>
                    <a:cubicBezTo>
                      <a:pt x="334962" y="981556"/>
                      <a:pt x="344884" y="946234"/>
                      <a:pt x="347662" y="957743"/>
                    </a:cubicBezTo>
                    <a:cubicBezTo>
                      <a:pt x="350440" y="969252"/>
                      <a:pt x="341312" y="1147052"/>
                      <a:pt x="347662" y="1043468"/>
                    </a:cubicBezTo>
                    <a:cubicBezTo>
                      <a:pt x="354012" y="939884"/>
                      <a:pt x="377031" y="440615"/>
                      <a:pt x="385762" y="336237"/>
                    </a:cubicBezTo>
                    <a:cubicBezTo>
                      <a:pt x="394493" y="231859"/>
                      <a:pt x="395684" y="433471"/>
                      <a:pt x="400050" y="417199"/>
                    </a:cubicBezTo>
                    <a:cubicBezTo>
                      <a:pt x="404416" y="400927"/>
                      <a:pt x="404019" y="212412"/>
                      <a:pt x="411956" y="238606"/>
                    </a:cubicBezTo>
                    <a:cubicBezTo>
                      <a:pt x="419893" y="264800"/>
                      <a:pt x="437753" y="548168"/>
                      <a:pt x="447675" y="574362"/>
                    </a:cubicBezTo>
                    <a:cubicBezTo>
                      <a:pt x="457597" y="600556"/>
                      <a:pt x="461168" y="397355"/>
                      <a:pt x="471487" y="395768"/>
                    </a:cubicBezTo>
                    <a:cubicBezTo>
                      <a:pt x="481806" y="394180"/>
                      <a:pt x="498078" y="567218"/>
                      <a:pt x="509587" y="564837"/>
                    </a:cubicBezTo>
                    <a:cubicBezTo>
                      <a:pt x="521096" y="562456"/>
                      <a:pt x="527049" y="333856"/>
                      <a:pt x="540543" y="381481"/>
                    </a:cubicBezTo>
                    <a:cubicBezTo>
                      <a:pt x="554037" y="429106"/>
                      <a:pt x="577453" y="794231"/>
                      <a:pt x="590550" y="850587"/>
                    </a:cubicBezTo>
                    <a:cubicBezTo>
                      <a:pt x="603647" y="906943"/>
                      <a:pt x="611981" y="697393"/>
                      <a:pt x="619125" y="719618"/>
                    </a:cubicBezTo>
                    <a:cubicBezTo>
                      <a:pt x="626269" y="741843"/>
                      <a:pt x="626665" y="960521"/>
                      <a:pt x="633412" y="983937"/>
                    </a:cubicBezTo>
                    <a:cubicBezTo>
                      <a:pt x="640159" y="1007353"/>
                      <a:pt x="642937" y="772403"/>
                      <a:pt x="659606" y="860112"/>
                    </a:cubicBezTo>
                    <a:cubicBezTo>
                      <a:pt x="676275" y="947821"/>
                      <a:pt x="710009" y="1595521"/>
                      <a:pt x="733425" y="1510193"/>
                    </a:cubicBezTo>
                    <a:cubicBezTo>
                      <a:pt x="756841" y="1424865"/>
                      <a:pt x="783828" y="454505"/>
                      <a:pt x="800100" y="348143"/>
                    </a:cubicBezTo>
                    <a:cubicBezTo>
                      <a:pt x="816372" y="241781"/>
                      <a:pt x="823912" y="900990"/>
                      <a:pt x="831056" y="872018"/>
                    </a:cubicBezTo>
                    <a:cubicBezTo>
                      <a:pt x="838200" y="843046"/>
                      <a:pt x="838596" y="254481"/>
                      <a:pt x="842962" y="174312"/>
                    </a:cubicBezTo>
                    <a:cubicBezTo>
                      <a:pt x="847328" y="94143"/>
                      <a:pt x="852091" y="367194"/>
                      <a:pt x="857250" y="391006"/>
                    </a:cubicBezTo>
                    <a:cubicBezTo>
                      <a:pt x="862409" y="414818"/>
                      <a:pt x="868362" y="235431"/>
                      <a:pt x="873918" y="317187"/>
                    </a:cubicBezTo>
                    <a:cubicBezTo>
                      <a:pt x="879474" y="398943"/>
                      <a:pt x="881459" y="933137"/>
                      <a:pt x="890587" y="881543"/>
                    </a:cubicBezTo>
                    <a:cubicBezTo>
                      <a:pt x="899715" y="829949"/>
                      <a:pt x="919559" y="80252"/>
                      <a:pt x="928687" y="7624"/>
                    </a:cubicBezTo>
                    <a:cubicBezTo>
                      <a:pt x="937815" y="-65004"/>
                      <a:pt x="939800" y="404102"/>
                      <a:pt x="945356" y="445774"/>
                    </a:cubicBezTo>
                    <a:cubicBezTo>
                      <a:pt x="950912" y="487446"/>
                      <a:pt x="956072" y="257259"/>
                      <a:pt x="962025" y="257656"/>
                    </a:cubicBezTo>
                    <a:cubicBezTo>
                      <a:pt x="967978" y="258053"/>
                      <a:pt x="974328" y="441806"/>
                      <a:pt x="981075" y="448156"/>
                    </a:cubicBezTo>
                    <a:cubicBezTo>
                      <a:pt x="987822" y="454506"/>
                      <a:pt x="995362" y="222731"/>
                      <a:pt x="1002506" y="295756"/>
                    </a:cubicBezTo>
                    <a:cubicBezTo>
                      <a:pt x="1009650" y="368781"/>
                      <a:pt x="1018381" y="833125"/>
                      <a:pt x="1023937" y="886306"/>
                    </a:cubicBezTo>
                    <a:cubicBezTo>
                      <a:pt x="1029493" y="939487"/>
                      <a:pt x="1029890" y="581506"/>
                      <a:pt x="1035843" y="614843"/>
                    </a:cubicBezTo>
                    <a:cubicBezTo>
                      <a:pt x="1041796" y="648180"/>
                      <a:pt x="1052512" y="1183565"/>
                      <a:pt x="1059656" y="1086331"/>
                    </a:cubicBezTo>
                    <a:cubicBezTo>
                      <a:pt x="1066800" y="989097"/>
                      <a:pt x="1069578" y="18340"/>
                      <a:pt x="1078706" y="31437"/>
                    </a:cubicBezTo>
                    <a:cubicBezTo>
                      <a:pt x="1087834" y="44534"/>
                      <a:pt x="1101725" y="1095856"/>
                      <a:pt x="1114425" y="1164912"/>
                    </a:cubicBezTo>
                    <a:cubicBezTo>
                      <a:pt x="1127125" y="1233968"/>
                      <a:pt x="1143000" y="439424"/>
                      <a:pt x="1154906" y="445774"/>
                    </a:cubicBezTo>
                    <a:cubicBezTo>
                      <a:pt x="1166812" y="452124"/>
                      <a:pt x="1177528" y="1163721"/>
                      <a:pt x="1185862" y="1203012"/>
                    </a:cubicBezTo>
                    <a:cubicBezTo>
                      <a:pt x="1194196" y="1242303"/>
                      <a:pt x="1198562" y="752162"/>
                      <a:pt x="1204912" y="681518"/>
                    </a:cubicBezTo>
                    <a:cubicBezTo>
                      <a:pt x="1211262" y="610874"/>
                      <a:pt x="1214437" y="868049"/>
                      <a:pt x="1223962" y="779149"/>
                    </a:cubicBezTo>
                    <a:cubicBezTo>
                      <a:pt x="1233487" y="690249"/>
                      <a:pt x="1252537" y="129862"/>
                      <a:pt x="1262062" y="148118"/>
                    </a:cubicBezTo>
                    <a:cubicBezTo>
                      <a:pt x="1271587" y="166374"/>
                      <a:pt x="1275159" y="795025"/>
                      <a:pt x="1281112" y="888687"/>
                    </a:cubicBezTo>
                    <a:cubicBezTo>
                      <a:pt x="1287065" y="982349"/>
                      <a:pt x="1291431" y="733905"/>
                      <a:pt x="1297781" y="710093"/>
                    </a:cubicBezTo>
                    <a:cubicBezTo>
                      <a:pt x="1304131" y="686281"/>
                      <a:pt x="1312465" y="840665"/>
                      <a:pt x="1319212" y="745812"/>
                    </a:cubicBezTo>
                    <a:cubicBezTo>
                      <a:pt x="1325959" y="650959"/>
                      <a:pt x="1327546" y="108827"/>
                      <a:pt x="1338262" y="140974"/>
                    </a:cubicBezTo>
                    <a:cubicBezTo>
                      <a:pt x="1348978" y="173121"/>
                      <a:pt x="1372394" y="843046"/>
                      <a:pt x="1383506" y="938693"/>
                    </a:cubicBezTo>
                    <a:cubicBezTo>
                      <a:pt x="1394618" y="1034340"/>
                      <a:pt x="1397793" y="703347"/>
                      <a:pt x="1404937" y="714856"/>
                    </a:cubicBezTo>
                    <a:cubicBezTo>
                      <a:pt x="1412081" y="726365"/>
                      <a:pt x="1416446" y="1059343"/>
                      <a:pt x="1426368" y="1007749"/>
                    </a:cubicBezTo>
                    <a:cubicBezTo>
                      <a:pt x="1436290" y="956155"/>
                      <a:pt x="1454943" y="366399"/>
                      <a:pt x="1464468" y="405293"/>
                    </a:cubicBezTo>
                    <a:cubicBezTo>
                      <a:pt x="1473993" y="444187"/>
                      <a:pt x="1474787" y="1245874"/>
                      <a:pt x="1483518" y="1241112"/>
                    </a:cubicBezTo>
                    <a:cubicBezTo>
                      <a:pt x="1492249" y="1236350"/>
                      <a:pt x="1507728" y="413230"/>
                      <a:pt x="1516856" y="376718"/>
                    </a:cubicBezTo>
                    <a:cubicBezTo>
                      <a:pt x="1525984" y="340206"/>
                      <a:pt x="1533128" y="935518"/>
                      <a:pt x="1538287" y="1022037"/>
                    </a:cubicBezTo>
                    <a:cubicBezTo>
                      <a:pt x="1543446" y="1108556"/>
                      <a:pt x="1543050" y="909722"/>
                      <a:pt x="1547812" y="895831"/>
                    </a:cubicBezTo>
                    <a:cubicBezTo>
                      <a:pt x="1552575" y="881940"/>
                      <a:pt x="1559718" y="978778"/>
                      <a:pt x="1566862" y="938693"/>
                    </a:cubicBezTo>
                    <a:cubicBezTo>
                      <a:pt x="1574006" y="898609"/>
                      <a:pt x="1584325" y="670405"/>
                      <a:pt x="1590675" y="655324"/>
                    </a:cubicBezTo>
                    <a:cubicBezTo>
                      <a:pt x="1597025" y="640243"/>
                      <a:pt x="1598215" y="852968"/>
                      <a:pt x="1604962" y="848206"/>
                    </a:cubicBezTo>
                    <a:cubicBezTo>
                      <a:pt x="1611709" y="843444"/>
                      <a:pt x="1622425" y="635083"/>
                      <a:pt x="1631156" y="626749"/>
                    </a:cubicBezTo>
                    <a:cubicBezTo>
                      <a:pt x="1639887" y="618415"/>
                      <a:pt x="1651794" y="787483"/>
                      <a:pt x="1657350" y="798199"/>
                    </a:cubicBezTo>
                    <a:cubicBezTo>
                      <a:pt x="1662906" y="808915"/>
                      <a:pt x="1660921" y="699377"/>
                      <a:pt x="1664493" y="691043"/>
                    </a:cubicBezTo>
                    <a:cubicBezTo>
                      <a:pt x="1668065" y="682709"/>
                      <a:pt x="1670447" y="789865"/>
                      <a:pt x="1678781" y="748193"/>
                    </a:cubicBezTo>
                    <a:cubicBezTo>
                      <a:pt x="1687115" y="706521"/>
                      <a:pt x="1705372" y="464031"/>
                      <a:pt x="1714500" y="441012"/>
                    </a:cubicBezTo>
                    <a:cubicBezTo>
                      <a:pt x="1723628" y="417993"/>
                      <a:pt x="1727200" y="609287"/>
                      <a:pt x="1733550" y="610081"/>
                    </a:cubicBezTo>
                    <a:cubicBezTo>
                      <a:pt x="1739900" y="610875"/>
                      <a:pt x="1747044" y="467999"/>
                      <a:pt x="1752600" y="445774"/>
                    </a:cubicBezTo>
                    <a:cubicBezTo>
                      <a:pt x="1758156" y="423549"/>
                      <a:pt x="1760537" y="485462"/>
                      <a:pt x="1766887" y="476731"/>
                    </a:cubicBezTo>
                    <a:cubicBezTo>
                      <a:pt x="1773237" y="468000"/>
                      <a:pt x="1782763" y="339015"/>
                      <a:pt x="1790700" y="393387"/>
                    </a:cubicBezTo>
                    <a:cubicBezTo>
                      <a:pt x="1798637" y="447759"/>
                      <a:pt x="1804590" y="763671"/>
                      <a:pt x="1814512" y="802962"/>
                    </a:cubicBezTo>
                    <a:cubicBezTo>
                      <a:pt x="1824434" y="842253"/>
                      <a:pt x="1842294" y="621590"/>
                      <a:pt x="1850231" y="629131"/>
                    </a:cubicBezTo>
                    <a:cubicBezTo>
                      <a:pt x="1858168" y="636672"/>
                      <a:pt x="1853803" y="875193"/>
                      <a:pt x="1862137" y="848206"/>
                    </a:cubicBezTo>
                    <a:cubicBezTo>
                      <a:pt x="1870471" y="821219"/>
                      <a:pt x="1889124" y="492209"/>
                      <a:pt x="1900237" y="467206"/>
                    </a:cubicBezTo>
                    <a:cubicBezTo>
                      <a:pt x="1911350" y="442203"/>
                      <a:pt x="1920875" y="705331"/>
                      <a:pt x="1928812" y="698187"/>
                    </a:cubicBezTo>
                    <a:cubicBezTo>
                      <a:pt x="1936750" y="691043"/>
                      <a:pt x="1941512" y="392196"/>
                      <a:pt x="1947862" y="424343"/>
                    </a:cubicBezTo>
                    <a:cubicBezTo>
                      <a:pt x="1954212" y="456490"/>
                      <a:pt x="1959371" y="869240"/>
                      <a:pt x="1966912" y="891068"/>
                    </a:cubicBezTo>
                    <a:cubicBezTo>
                      <a:pt x="1974453" y="912896"/>
                      <a:pt x="1984772" y="607303"/>
                      <a:pt x="1993106" y="555312"/>
                    </a:cubicBezTo>
                    <a:cubicBezTo>
                      <a:pt x="2001440" y="503321"/>
                      <a:pt x="2011362" y="586268"/>
                      <a:pt x="2016918" y="579124"/>
                    </a:cubicBezTo>
                    <a:cubicBezTo>
                      <a:pt x="2022474" y="571980"/>
                      <a:pt x="2018109" y="464427"/>
                      <a:pt x="2026443" y="512449"/>
                    </a:cubicBezTo>
                    <a:cubicBezTo>
                      <a:pt x="2034777" y="560471"/>
                      <a:pt x="2053828" y="860112"/>
                      <a:pt x="2066925" y="867256"/>
                    </a:cubicBezTo>
                    <a:cubicBezTo>
                      <a:pt x="2080022" y="874400"/>
                      <a:pt x="2096294" y="580712"/>
                      <a:pt x="2105025" y="555312"/>
                    </a:cubicBezTo>
                    <a:cubicBezTo>
                      <a:pt x="2113756" y="529912"/>
                      <a:pt x="2112565" y="725968"/>
                      <a:pt x="2119312" y="714856"/>
                    </a:cubicBezTo>
                    <a:cubicBezTo>
                      <a:pt x="2126059" y="703744"/>
                      <a:pt x="2137569" y="514037"/>
                      <a:pt x="2145506" y="488637"/>
                    </a:cubicBezTo>
                    <a:cubicBezTo>
                      <a:pt x="2153443" y="463237"/>
                      <a:pt x="2160587" y="554519"/>
                      <a:pt x="2166937" y="562456"/>
                    </a:cubicBezTo>
                    <a:cubicBezTo>
                      <a:pt x="2173287" y="570393"/>
                      <a:pt x="2176065" y="526340"/>
                      <a:pt x="2183606" y="536262"/>
                    </a:cubicBezTo>
                    <a:cubicBezTo>
                      <a:pt x="2191147" y="546184"/>
                      <a:pt x="2203450" y="628734"/>
                      <a:pt x="2212181" y="621987"/>
                    </a:cubicBezTo>
                    <a:cubicBezTo>
                      <a:pt x="2220912" y="615240"/>
                      <a:pt x="2228849" y="465222"/>
                      <a:pt x="2235993" y="495781"/>
                    </a:cubicBezTo>
                    <a:cubicBezTo>
                      <a:pt x="2243137" y="526340"/>
                      <a:pt x="2246709" y="789865"/>
                      <a:pt x="2255043" y="805343"/>
                    </a:cubicBezTo>
                    <a:cubicBezTo>
                      <a:pt x="2263378" y="820821"/>
                      <a:pt x="2278459" y="569599"/>
                      <a:pt x="2286000" y="588649"/>
                    </a:cubicBezTo>
                    <a:cubicBezTo>
                      <a:pt x="2293541" y="607699"/>
                      <a:pt x="2293540" y="908927"/>
                      <a:pt x="2300287" y="919643"/>
                    </a:cubicBezTo>
                    <a:cubicBezTo>
                      <a:pt x="2307034" y="930359"/>
                      <a:pt x="2319734" y="689059"/>
                      <a:pt x="2326481" y="652943"/>
                    </a:cubicBezTo>
                    <a:cubicBezTo>
                      <a:pt x="2333228" y="616827"/>
                      <a:pt x="2336402" y="733508"/>
                      <a:pt x="2340768" y="702949"/>
                    </a:cubicBezTo>
                    <a:cubicBezTo>
                      <a:pt x="2345134" y="672390"/>
                      <a:pt x="2346722" y="472762"/>
                      <a:pt x="2352675" y="469587"/>
                    </a:cubicBezTo>
                    <a:cubicBezTo>
                      <a:pt x="2358628" y="466412"/>
                      <a:pt x="2369343" y="677549"/>
                      <a:pt x="2376487" y="683899"/>
                    </a:cubicBezTo>
                    <a:cubicBezTo>
                      <a:pt x="2383631" y="690249"/>
                      <a:pt x="2386806" y="486256"/>
                      <a:pt x="2395537" y="507687"/>
                    </a:cubicBezTo>
                    <a:cubicBezTo>
                      <a:pt x="2404268" y="529118"/>
                      <a:pt x="2419747" y="791850"/>
                      <a:pt x="2428875" y="812487"/>
                    </a:cubicBezTo>
                    <a:cubicBezTo>
                      <a:pt x="2438003" y="833124"/>
                      <a:pt x="2445147" y="650959"/>
                      <a:pt x="2450306" y="631512"/>
                    </a:cubicBezTo>
                    <a:cubicBezTo>
                      <a:pt x="2455465" y="612065"/>
                      <a:pt x="2454275" y="694219"/>
                      <a:pt x="2459831" y="695806"/>
                    </a:cubicBezTo>
                    <a:cubicBezTo>
                      <a:pt x="2465387" y="697393"/>
                      <a:pt x="2475706" y="618415"/>
                      <a:pt x="2483643" y="641037"/>
                    </a:cubicBezTo>
                    <a:cubicBezTo>
                      <a:pt x="2491580" y="663659"/>
                      <a:pt x="2499519" y="807725"/>
                      <a:pt x="2507456" y="831537"/>
                    </a:cubicBezTo>
                    <a:cubicBezTo>
                      <a:pt x="2515394" y="855350"/>
                      <a:pt x="2521346" y="769228"/>
                      <a:pt x="2531268" y="783912"/>
                    </a:cubicBezTo>
                    <a:cubicBezTo>
                      <a:pt x="2541190" y="798596"/>
                      <a:pt x="2553096" y="987906"/>
                      <a:pt x="2566987" y="919643"/>
                    </a:cubicBezTo>
                    <a:cubicBezTo>
                      <a:pt x="2580878" y="851380"/>
                      <a:pt x="2601912" y="396562"/>
                      <a:pt x="2614612" y="374337"/>
                    </a:cubicBezTo>
                    <a:cubicBezTo>
                      <a:pt x="2627312" y="352112"/>
                      <a:pt x="2636440" y="725968"/>
                      <a:pt x="2643187" y="786293"/>
                    </a:cubicBezTo>
                    <a:cubicBezTo>
                      <a:pt x="2649934" y="846618"/>
                      <a:pt x="2648743" y="720412"/>
                      <a:pt x="2655093" y="736287"/>
                    </a:cubicBezTo>
                    <a:cubicBezTo>
                      <a:pt x="2661443" y="752162"/>
                      <a:pt x="2671365" y="899006"/>
                      <a:pt x="2681287" y="881543"/>
                    </a:cubicBezTo>
                    <a:cubicBezTo>
                      <a:pt x="2691209" y="864081"/>
                      <a:pt x="2705894" y="666834"/>
                      <a:pt x="2714625" y="631512"/>
                    </a:cubicBezTo>
                    <a:cubicBezTo>
                      <a:pt x="2723356" y="596190"/>
                      <a:pt x="2726135" y="668421"/>
                      <a:pt x="2733675" y="669612"/>
                    </a:cubicBezTo>
                    <a:cubicBezTo>
                      <a:pt x="2741215" y="670803"/>
                      <a:pt x="2754709" y="626750"/>
                      <a:pt x="2759868" y="638656"/>
                    </a:cubicBezTo>
                    <a:cubicBezTo>
                      <a:pt x="2765027" y="650562"/>
                      <a:pt x="2761456" y="730334"/>
                      <a:pt x="2764631" y="741049"/>
                    </a:cubicBezTo>
                    <a:cubicBezTo>
                      <a:pt x="2767806" y="751764"/>
                      <a:pt x="2772171" y="687074"/>
                      <a:pt x="2778918" y="702949"/>
                    </a:cubicBezTo>
                    <a:cubicBezTo>
                      <a:pt x="2785665" y="718824"/>
                      <a:pt x="2797175" y="839871"/>
                      <a:pt x="2805112" y="836299"/>
                    </a:cubicBezTo>
                    <a:cubicBezTo>
                      <a:pt x="2813049" y="832727"/>
                      <a:pt x="2820987" y="727556"/>
                      <a:pt x="2826543" y="681518"/>
                    </a:cubicBezTo>
                  </a:path>
                </a:pathLst>
              </a:custGeom>
              <a:noFill/>
              <a:ln w="1905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3490575" y="4622748"/>
                <a:ext cx="0" cy="1087958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503276" y="5146874"/>
                <a:ext cx="2379939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096466" y="4286620"/>
              <a:ext cx="4243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5848628" y="4778419"/>
              <a:ext cx="42433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b="1" dirty="0" smtClean="0">
                  <a:solidFill>
                    <a:schemeClr val="bg1"/>
                  </a:solidFill>
                </a:rPr>
                <a:t>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6778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Model Regional 3-D Effects on Long Period Motions</a:t>
            </a:r>
          </a:p>
        </p:txBody>
      </p:sp>
      <p:grpSp>
        <p:nvGrpSpPr>
          <p:cNvPr id="9219" name="Group 41"/>
          <p:cNvGrpSpPr>
            <a:grpSpLocks/>
          </p:cNvGrpSpPr>
          <p:nvPr/>
        </p:nvGrpSpPr>
        <p:grpSpPr bwMode="auto">
          <a:xfrm>
            <a:off x="666750" y="2532063"/>
            <a:ext cx="7816850" cy="2144712"/>
            <a:chOff x="420" y="1595"/>
            <a:chExt cx="4924" cy="1351"/>
          </a:xfrm>
        </p:grpSpPr>
        <p:sp>
          <p:nvSpPr>
            <p:cNvPr id="9220" name="Rectangle 14"/>
            <p:cNvSpPr>
              <a:spLocks noChangeArrowheads="1"/>
            </p:cNvSpPr>
            <p:nvPr/>
          </p:nvSpPr>
          <p:spPr bwMode="auto">
            <a:xfrm>
              <a:off x="3276" y="1595"/>
              <a:ext cx="51" cy="154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9221" name="Line 15"/>
            <p:cNvSpPr>
              <a:spLocks noChangeShapeType="1"/>
            </p:cNvSpPr>
            <p:nvPr/>
          </p:nvSpPr>
          <p:spPr bwMode="auto">
            <a:xfrm>
              <a:off x="3291" y="1595"/>
              <a:ext cx="2" cy="15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2" name="Line 16"/>
            <p:cNvSpPr>
              <a:spLocks noChangeShapeType="1"/>
            </p:cNvSpPr>
            <p:nvPr/>
          </p:nvSpPr>
          <p:spPr bwMode="auto">
            <a:xfrm>
              <a:off x="3306" y="1595"/>
              <a:ext cx="1" cy="154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3" name="Line 17"/>
            <p:cNvSpPr>
              <a:spLocks noChangeShapeType="1"/>
            </p:cNvSpPr>
            <p:nvPr/>
          </p:nvSpPr>
          <p:spPr bwMode="auto">
            <a:xfrm>
              <a:off x="3276" y="1625"/>
              <a:ext cx="51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18"/>
            <p:cNvSpPr>
              <a:spLocks noChangeShapeType="1"/>
            </p:cNvSpPr>
            <p:nvPr/>
          </p:nvSpPr>
          <p:spPr bwMode="auto">
            <a:xfrm>
              <a:off x="3276" y="1602"/>
              <a:ext cx="51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19"/>
            <p:cNvSpPr>
              <a:spLocks noChangeShapeType="1"/>
            </p:cNvSpPr>
            <p:nvPr/>
          </p:nvSpPr>
          <p:spPr bwMode="auto">
            <a:xfrm>
              <a:off x="3276" y="1669"/>
              <a:ext cx="51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6" name="Line 20"/>
            <p:cNvSpPr>
              <a:spLocks noChangeShapeType="1"/>
            </p:cNvSpPr>
            <p:nvPr/>
          </p:nvSpPr>
          <p:spPr bwMode="auto">
            <a:xfrm>
              <a:off x="3276" y="1646"/>
              <a:ext cx="51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7" name="Line 21"/>
            <p:cNvSpPr>
              <a:spLocks noChangeShapeType="1"/>
            </p:cNvSpPr>
            <p:nvPr/>
          </p:nvSpPr>
          <p:spPr bwMode="auto">
            <a:xfrm>
              <a:off x="3276" y="1705"/>
              <a:ext cx="51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8" name="Line 22"/>
            <p:cNvSpPr>
              <a:spLocks noChangeShapeType="1"/>
            </p:cNvSpPr>
            <p:nvPr/>
          </p:nvSpPr>
          <p:spPr bwMode="auto">
            <a:xfrm>
              <a:off x="3276" y="1684"/>
              <a:ext cx="51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9" name="Line 23"/>
            <p:cNvSpPr>
              <a:spLocks noChangeShapeType="1"/>
            </p:cNvSpPr>
            <p:nvPr/>
          </p:nvSpPr>
          <p:spPr bwMode="auto">
            <a:xfrm>
              <a:off x="3276" y="1734"/>
              <a:ext cx="51" cy="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24"/>
            <p:cNvSpPr>
              <a:spLocks noChangeShapeType="1"/>
            </p:cNvSpPr>
            <p:nvPr/>
          </p:nvSpPr>
          <p:spPr bwMode="auto">
            <a:xfrm>
              <a:off x="3276" y="1728"/>
              <a:ext cx="51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Rectangle 25"/>
            <p:cNvSpPr>
              <a:spLocks noChangeArrowheads="1"/>
            </p:cNvSpPr>
            <p:nvPr/>
          </p:nvSpPr>
          <p:spPr bwMode="auto">
            <a:xfrm>
              <a:off x="3247" y="1749"/>
              <a:ext cx="103" cy="22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9232" name="Line 26"/>
            <p:cNvSpPr>
              <a:spLocks noChangeShapeType="1"/>
            </p:cNvSpPr>
            <p:nvPr/>
          </p:nvSpPr>
          <p:spPr bwMode="auto">
            <a:xfrm>
              <a:off x="3327" y="1749"/>
              <a:ext cx="2" cy="2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27"/>
            <p:cNvSpPr>
              <a:spLocks noChangeShapeType="1"/>
            </p:cNvSpPr>
            <p:nvPr/>
          </p:nvSpPr>
          <p:spPr bwMode="auto">
            <a:xfrm>
              <a:off x="3276" y="1749"/>
              <a:ext cx="2" cy="2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28"/>
            <p:cNvSpPr>
              <a:spLocks noChangeShapeType="1"/>
            </p:cNvSpPr>
            <p:nvPr/>
          </p:nvSpPr>
          <p:spPr bwMode="auto">
            <a:xfrm>
              <a:off x="3247" y="1749"/>
              <a:ext cx="103" cy="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29"/>
            <p:cNvSpPr>
              <a:spLocks noChangeShapeType="1"/>
            </p:cNvSpPr>
            <p:nvPr/>
          </p:nvSpPr>
          <p:spPr bwMode="auto">
            <a:xfrm>
              <a:off x="3247" y="1764"/>
              <a:ext cx="103" cy="1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Rectangle 30"/>
            <p:cNvSpPr>
              <a:spLocks noChangeArrowheads="1"/>
            </p:cNvSpPr>
            <p:nvPr/>
          </p:nvSpPr>
          <p:spPr bwMode="auto">
            <a:xfrm>
              <a:off x="3158" y="1749"/>
              <a:ext cx="281" cy="74"/>
            </a:xfrm>
            <a:prstGeom prst="rect">
              <a:avLst/>
            </a:prstGeom>
            <a:noFill/>
            <a:ln w="635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9237" name="Line 31"/>
            <p:cNvSpPr>
              <a:spLocks noChangeShapeType="1"/>
            </p:cNvSpPr>
            <p:nvPr/>
          </p:nvSpPr>
          <p:spPr bwMode="auto">
            <a:xfrm>
              <a:off x="3158" y="1793"/>
              <a:ext cx="281" cy="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32"/>
            <p:cNvSpPr>
              <a:spLocks noEditPoints="1"/>
            </p:cNvSpPr>
            <p:nvPr/>
          </p:nvSpPr>
          <p:spPr bwMode="auto">
            <a:xfrm>
              <a:off x="3158" y="1764"/>
              <a:ext cx="281" cy="1"/>
            </a:xfrm>
            <a:custGeom>
              <a:avLst/>
              <a:gdLst>
                <a:gd name="T0" fmla="*/ 0 w 38"/>
                <a:gd name="T1" fmla="*/ 0 h 1587"/>
                <a:gd name="T2" fmla="*/ 2147483647 w 38"/>
                <a:gd name="T3" fmla="*/ 0 h 1587"/>
                <a:gd name="T4" fmla="*/ 2147483647 w 38"/>
                <a:gd name="T5" fmla="*/ 0 h 1587"/>
                <a:gd name="T6" fmla="*/ 2147483647 w 38"/>
                <a:gd name="T7" fmla="*/ 0 h 15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" h="1587">
                  <a:moveTo>
                    <a:pt x="0" y="0"/>
                  </a:moveTo>
                  <a:lnTo>
                    <a:pt x="12" y="0"/>
                  </a:lnTo>
                  <a:moveTo>
                    <a:pt x="26" y="0"/>
                  </a:moveTo>
                  <a:lnTo>
                    <a:pt x="38" y="0"/>
                  </a:lnTo>
                </a:path>
              </a:pathLst>
            </a:custGeom>
            <a:noFill/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Rectangle 33"/>
            <p:cNvSpPr>
              <a:spLocks noChangeArrowheads="1"/>
            </p:cNvSpPr>
            <p:nvPr/>
          </p:nvSpPr>
          <p:spPr bwMode="auto">
            <a:xfrm>
              <a:off x="420" y="1743"/>
              <a:ext cx="4924" cy="14"/>
            </a:xfrm>
            <a:prstGeom prst="rect">
              <a:avLst/>
            </a:prstGeom>
            <a:solidFill>
              <a:srgbClr val="24211D"/>
            </a:solidFill>
            <a:ln w="285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9240" name="Freeform 34"/>
            <p:cNvSpPr>
              <a:spLocks/>
            </p:cNvSpPr>
            <p:nvPr/>
          </p:nvSpPr>
          <p:spPr bwMode="auto">
            <a:xfrm>
              <a:off x="1422" y="1749"/>
              <a:ext cx="3349" cy="1007"/>
            </a:xfrm>
            <a:custGeom>
              <a:avLst/>
              <a:gdLst>
                <a:gd name="T0" fmla="*/ 0 w 455"/>
                <a:gd name="T1" fmla="*/ 0 h 137"/>
                <a:gd name="T2" fmla="*/ 2147483647 w 455"/>
                <a:gd name="T3" fmla="*/ 2147483647 h 137"/>
                <a:gd name="T4" fmla="*/ 2147483647 w 455"/>
                <a:gd name="T5" fmla="*/ 2147483647 h 137"/>
                <a:gd name="T6" fmla="*/ 2147483647 w 455"/>
                <a:gd name="T7" fmla="*/ 2147483647 h 137"/>
                <a:gd name="T8" fmla="*/ 2147483647 w 455"/>
                <a:gd name="T9" fmla="*/ 2147483647 h 137"/>
                <a:gd name="T10" fmla="*/ 2147483647 w 455"/>
                <a:gd name="T11" fmla="*/ 2147483647 h 137"/>
                <a:gd name="T12" fmla="*/ 2147483647 w 455"/>
                <a:gd name="T13" fmla="*/ 2147483647 h 137"/>
                <a:gd name="T14" fmla="*/ 2147483647 w 455"/>
                <a:gd name="T15" fmla="*/ 2147483647 h 137"/>
                <a:gd name="T16" fmla="*/ 2147483647 w 455"/>
                <a:gd name="T17" fmla="*/ 2147483647 h 137"/>
                <a:gd name="T18" fmla="*/ 2147483647 w 455"/>
                <a:gd name="T19" fmla="*/ 2147483647 h 137"/>
                <a:gd name="T20" fmla="*/ 2147483647 w 455"/>
                <a:gd name="T21" fmla="*/ 2147483647 h 137"/>
                <a:gd name="T22" fmla="*/ 2147483647 w 455"/>
                <a:gd name="T23" fmla="*/ 2147483647 h 137"/>
                <a:gd name="T24" fmla="*/ 2147483647 w 455"/>
                <a:gd name="T25" fmla="*/ 2147483647 h 137"/>
                <a:gd name="T26" fmla="*/ 2147483647 w 455"/>
                <a:gd name="T27" fmla="*/ 2147483647 h 137"/>
                <a:gd name="T28" fmla="*/ 2147483647 w 455"/>
                <a:gd name="T29" fmla="*/ 2147483647 h 137"/>
                <a:gd name="T30" fmla="*/ 2147483647 w 455"/>
                <a:gd name="T31" fmla="*/ 2147483647 h 137"/>
                <a:gd name="T32" fmla="*/ 2147483647 w 455"/>
                <a:gd name="T33" fmla="*/ 2147483647 h 137"/>
                <a:gd name="T34" fmla="*/ 2147483647 w 455"/>
                <a:gd name="T35" fmla="*/ 2147483647 h 137"/>
                <a:gd name="T36" fmla="*/ 2147483647 w 455"/>
                <a:gd name="T37" fmla="*/ 2147483647 h 137"/>
                <a:gd name="T38" fmla="*/ 2147483647 w 455"/>
                <a:gd name="T39" fmla="*/ 2147483647 h 137"/>
                <a:gd name="T40" fmla="*/ 2147483647 w 455"/>
                <a:gd name="T41" fmla="*/ 2147483647 h 137"/>
                <a:gd name="T42" fmla="*/ 2147483647 w 455"/>
                <a:gd name="T43" fmla="*/ 2147483647 h 137"/>
                <a:gd name="T44" fmla="*/ 2147483647 w 455"/>
                <a:gd name="T45" fmla="*/ 2147483647 h 137"/>
                <a:gd name="T46" fmla="*/ 2147483647 w 455"/>
                <a:gd name="T47" fmla="*/ 2147483647 h 137"/>
                <a:gd name="T48" fmla="*/ 2147483647 w 455"/>
                <a:gd name="T49" fmla="*/ 2147483647 h 137"/>
                <a:gd name="T50" fmla="*/ 2147483647 w 455"/>
                <a:gd name="T51" fmla="*/ 2147483647 h 137"/>
                <a:gd name="T52" fmla="*/ 2147483647 w 455"/>
                <a:gd name="T53" fmla="*/ 2147483647 h 137"/>
                <a:gd name="T54" fmla="*/ 2147483647 w 455"/>
                <a:gd name="T55" fmla="*/ 2147483647 h 137"/>
                <a:gd name="T56" fmla="*/ 2147483647 w 455"/>
                <a:gd name="T57" fmla="*/ 2147483647 h 137"/>
                <a:gd name="T58" fmla="*/ 2147483647 w 455"/>
                <a:gd name="T59" fmla="*/ 2147483647 h 137"/>
                <a:gd name="T60" fmla="*/ 2147483647 w 455"/>
                <a:gd name="T61" fmla="*/ 2147483647 h 137"/>
                <a:gd name="T62" fmla="*/ 2147483647 w 455"/>
                <a:gd name="T63" fmla="*/ 2147483647 h 137"/>
                <a:gd name="T64" fmla="*/ 2147483647 w 455"/>
                <a:gd name="T65" fmla="*/ 2147483647 h 137"/>
                <a:gd name="T66" fmla="*/ 2147483647 w 455"/>
                <a:gd name="T67" fmla="*/ 2147483647 h 137"/>
                <a:gd name="T68" fmla="*/ 2147483647 w 455"/>
                <a:gd name="T69" fmla="*/ 2147483647 h 137"/>
                <a:gd name="T70" fmla="*/ 2147483647 w 455"/>
                <a:gd name="T71" fmla="*/ 2147483647 h 137"/>
                <a:gd name="T72" fmla="*/ 2147483647 w 455"/>
                <a:gd name="T73" fmla="*/ 2147483647 h 137"/>
                <a:gd name="T74" fmla="*/ 2147483647 w 455"/>
                <a:gd name="T75" fmla="*/ 2147483647 h 137"/>
                <a:gd name="T76" fmla="*/ 2147483647 w 455"/>
                <a:gd name="T77" fmla="*/ 2147483647 h 137"/>
                <a:gd name="T78" fmla="*/ 2147483647 w 455"/>
                <a:gd name="T79" fmla="*/ 0 h 13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55" h="137">
                  <a:moveTo>
                    <a:pt x="0" y="0"/>
                  </a:moveTo>
                  <a:cubicBezTo>
                    <a:pt x="4" y="5"/>
                    <a:pt x="7" y="6"/>
                    <a:pt x="7" y="8"/>
                  </a:cubicBezTo>
                  <a:cubicBezTo>
                    <a:pt x="8" y="11"/>
                    <a:pt x="7" y="12"/>
                    <a:pt x="10" y="14"/>
                  </a:cubicBezTo>
                  <a:cubicBezTo>
                    <a:pt x="12" y="16"/>
                    <a:pt x="12" y="18"/>
                    <a:pt x="13" y="21"/>
                  </a:cubicBezTo>
                  <a:cubicBezTo>
                    <a:pt x="14" y="24"/>
                    <a:pt x="15" y="26"/>
                    <a:pt x="17" y="27"/>
                  </a:cubicBezTo>
                  <a:cubicBezTo>
                    <a:pt x="19" y="29"/>
                    <a:pt x="20" y="30"/>
                    <a:pt x="23" y="35"/>
                  </a:cubicBezTo>
                  <a:cubicBezTo>
                    <a:pt x="25" y="40"/>
                    <a:pt x="27" y="45"/>
                    <a:pt x="29" y="47"/>
                  </a:cubicBezTo>
                  <a:cubicBezTo>
                    <a:pt x="31" y="50"/>
                    <a:pt x="34" y="52"/>
                    <a:pt x="36" y="57"/>
                  </a:cubicBezTo>
                  <a:cubicBezTo>
                    <a:pt x="38" y="62"/>
                    <a:pt x="38" y="64"/>
                    <a:pt x="41" y="67"/>
                  </a:cubicBezTo>
                  <a:cubicBezTo>
                    <a:pt x="45" y="70"/>
                    <a:pt x="51" y="73"/>
                    <a:pt x="53" y="76"/>
                  </a:cubicBezTo>
                  <a:cubicBezTo>
                    <a:pt x="56" y="79"/>
                    <a:pt x="57" y="82"/>
                    <a:pt x="61" y="86"/>
                  </a:cubicBezTo>
                  <a:cubicBezTo>
                    <a:pt x="66" y="91"/>
                    <a:pt x="73" y="97"/>
                    <a:pt x="78" y="99"/>
                  </a:cubicBezTo>
                  <a:cubicBezTo>
                    <a:pt x="83" y="101"/>
                    <a:pt x="88" y="102"/>
                    <a:pt x="92" y="107"/>
                  </a:cubicBezTo>
                  <a:cubicBezTo>
                    <a:pt x="95" y="111"/>
                    <a:pt x="97" y="113"/>
                    <a:pt x="102" y="114"/>
                  </a:cubicBezTo>
                  <a:cubicBezTo>
                    <a:pt x="107" y="115"/>
                    <a:pt x="110" y="115"/>
                    <a:pt x="115" y="118"/>
                  </a:cubicBezTo>
                  <a:cubicBezTo>
                    <a:pt x="119" y="120"/>
                    <a:pt x="120" y="120"/>
                    <a:pt x="123" y="120"/>
                  </a:cubicBezTo>
                  <a:cubicBezTo>
                    <a:pt x="127" y="121"/>
                    <a:pt x="126" y="119"/>
                    <a:pt x="132" y="123"/>
                  </a:cubicBezTo>
                  <a:cubicBezTo>
                    <a:pt x="137" y="126"/>
                    <a:pt x="137" y="127"/>
                    <a:pt x="143" y="127"/>
                  </a:cubicBezTo>
                  <a:cubicBezTo>
                    <a:pt x="149" y="127"/>
                    <a:pt x="156" y="127"/>
                    <a:pt x="158" y="130"/>
                  </a:cubicBezTo>
                  <a:cubicBezTo>
                    <a:pt x="160" y="132"/>
                    <a:pt x="161" y="135"/>
                    <a:pt x="167" y="134"/>
                  </a:cubicBezTo>
                  <a:cubicBezTo>
                    <a:pt x="173" y="132"/>
                    <a:pt x="180" y="130"/>
                    <a:pt x="183" y="132"/>
                  </a:cubicBezTo>
                  <a:cubicBezTo>
                    <a:pt x="187" y="135"/>
                    <a:pt x="193" y="135"/>
                    <a:pt x="197" y="136"/>
                  </a:cubicBezTo>
                  <a:cubicBezTo>
                    <a:pt x="201" y="137"/>
                    <a:pt x="204" y="136"/>
                    <a:pt x="212" y="136"/>
                  </a:cubicBezTo>
                  <a:cubicBezTo>
                    <a:pt x="220" y="136"/>
                    <a:pt x="223" y="137"/>
                    <a:pt x="227" y="135"/>
                  </a:cubicBezTo>
                  <a:cubicBezTo>
                    <a:pt x="232" y="134"/>
                    <a:pt x="236" y="131"/>
                    <a:pt x="242" y="131"/>
                  </a:cubicBezTo>
                  <a:cubicBezTo>
                    <a:pt x="249" y="130"/>
                    <a:pt x="254" y="131"/>
                    <a:pt x="258" y="130"/>
                  </a:cubicBezTo>
                  <a:cubicBezTo>
                    <a:pt x="263" y="128"/>
                    <a:pt x="275" y="126"/>
                    <a:pt x="282" y="123"/>
                  </a:cubicBezTo>
                  <a:cubicBezTo>
                    <a:pt x="289" y="120"/>
                    <a:pt x="294" y="116"/>
                    <a:pt x="298" y="115"/>
                  </a:cubicBezTo>
                  <a:cubicBezTo>
                    <a:pt x="303" y="115"/>
                    <a:pt x="307" y="114"/>
                    <a:pt x="312" y="111"/>
                  </a:cubicBezTo>
                  <a:cubicBezTo>
                    <a:pt x="318" y="109"/>
                    <a:pt x="327" y="104"/>
                    <a:pt x="332" y="101"/>
                  </a:cubicBezTo>
                  <a:cubicBezTo>
                    <a:pt x="338" y="98"/>
                    <a:pt x="345" y="93"/>
                    <a:pt x="351" y="91"/>
                  </a:cubicBezTo>
                  <a:cubicBezTo>
                    <a:pt x="356" y="88"/>
                    <a:pt x="362" y="85"/>
                    <a:pt x="368" y="80"/>
                  </a:cubicBezTo>
                  <a:cubicBezTo>
                    <a:pt x="373" y="76"/>
                    <a:pt x="378" y="70"/>
                    <a:pt x="382" y="68"/>
                  </a:cubicBezTo>
                  <a:cubicBezTo>
                    <a:pt x="387" y="65"/>
                    <a:pt x="392" y="62"/>
                    <a:pt x="395" y="59"/>
                  </a:cubicBezTo>
                  <a:cubicBezTo>
                    <a:pt x="398" y="55"/>
                    <a:pt x="403" y="47"/>
                    <a:pt x="407" y="44"/>
                  </a:cubicBezTo>
                  <a:cubicBezTo>
                    <a:pt x="411" y="41"/>
                    <a:pt x="413" y="37"/>
                    <a:pt x="417" y="33"/>
                  </a:cubicBezTo>
                  <a:cubicBezTo>
                    <a:pt x="420" y="29"/>
                    <a:pt x="420" y="25"/>
                    <a:pt x="425" y="22"/>
                  </a:cubicBezTo>
                  <a:cubicBezTo>
                    <a:pt x="430" y="19"/>
                    <a:pt x="429" y="19"/>
                    <a:pt x="433" y="16"/>
                  </a:cubicBezTo>
                  <a:cubicBezTo>
                    <a:pt x="437" y="12"/>
                    <a:pt x="438" y="12"/>
                    <a:pt x="443" y="9"/>
                  </a:cubicBezTo>
                  <a:cubicBezTo>
                    <a:pt x="448" y="6"/>
                    <a:pt x="452" y="3"/>
                    <a:pt x="455" y="0"/>
                  </a:cubicBez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Line 35"/>
            <p:cNvSpPr>
              <a:spLocks noChangeShapeType="1"/>
            </p:cNvSpPr>
            <p:nvPr/>
          </p:nvSpPr>
          <p:spPr bwMode="auto">
            <a:xfrm>
              <a:off x="840" y="1749"/>
              <a:ext cx="302" cy="96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36"/>
            <p:cNvSpPr>
              <a:spLocks/>
            </p:cNvSpPr>
            <p:nvPr/>
          </p:nvSpPr>
          <p:spPr bwMode="auto">
            <a:xfrm>
              <a:off x="884" y="2176"/>
              <a:ext cx="74" cy="198"/>
            </a:xfrm>
            <a:custGeom>
              <a:avLst/>
              <a:gdLst>
                <a:gd name="T0" fmla="*/ 0 w 10"/>
                <a:gd name="T1" fmla="*/ 0 h 27"/>
                <a:gd name="T2" fmla="*/ 2147483647 w 10"/>
                <a:gd name="T3" fmla="*/ 2147483647 h 27"/>
                <a:gd name="T4" fmla="*/ 0 w 10"/>
                <a:gd name="T5" fmla="*/ 2147483647 h 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27">
                  <a:moveTo>
                    <a:pt x="0" y="0"/>
                  </a:moveTo>
                  <a:lnTo>
                    <a:pt x="10" y="27"/>
                  </a:lnTo>
                  <a:lnTo>
                    <a:pt x="0" y="17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37"/>
            <p:cNvSpPr>
              <a:spLocks/>
            </p:cNvSpPr>
            <p:nvPr/>
          </p:nvSpPr>
          <p:spPr bwMode="auto">
            <a:xfrm>
              <a:off x="1009" y="2102"/>
              <a:ext cx="74" cy="249"/>
            </a:xfrm>
            <a:custGeom>
              <a:avLst/>
              <a:gdLst>
                <a:gd name="T0" fmla="*/ 2147483647 w 10"/>
                <a:gd name="T1" fmla="*/ 2147483647 h 34"/>
                <a:gd name="T2" fmla="*/ 0 w 10"/>
                <a:gd name="T3" fmla="*/ 0 h 34"/>
                <a:gd name="T4" fmla="*/ 2147483647 w 10"/>
                <a:gd name="T5" fmla="*/ 2147483647 h 3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34">
                  <a:moveTo>
                    <a:pt x="10" y="34"/>
                  </a:moveTo>
                  <a:lnTo>
                    <a:pt x="0" y="0"/>
                  </a:lnTo>
                  <a:lnTo>
                    <a:pt x="9" y="9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Rectangle 38"/>
            <p:cNvSpPr>
              <a:spLocks noChangeArrowheads="1"/>
            </p:cNvSpPr>
            <p:nvPr/>
          </p:nvSpPr>
          <p:spPr bwMode="auto">
            <a:xfrm>
              <a:off x="3217" y="1882"/>
              <a:ext cx="17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  <a:latin typeface="Verdana" pitchFamily="34" charset="0"/>
                </a:rPr>
                <a:t>a(t)</a:t>
              </a:r>
              <a:endParaRPr lang="en-US">
                <a:latin typeface="Verdana" pitchFamily="34" charset="0"/>
              </a:endParaRPr>
            </a:p>
          </p:txBody>
        </p:sp>
        <p:sp>
          <p:nvSpPr>
            <p:cNvPr id="9245" name="Line 39"/>
            <p:cNvSpPr>
              <a:spLocks noChangeShapeType="1"/>
            </p:cNvSpPr>
            <p:nvPr/>
          </p:nvSpPr>
          <p:spPr bwMode="auto">
            <a:xfrm>
              <a:off x="3188" y="1852"/>
              <a:ext cx="228" cy="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Freeform 40"/>
            <p:cNvSpPr>
              <a:spLocks/>
            </p:cNvSpPr>
            <p:nvPr/>
          </p:nvSpPr>
          <p:spPr bwMode="auto">
            <a:xfrm>
              <a:off x="3188" y="1830"/>
              <a:ext cx="44" cy="52"/>
            </a:xfrm>
            <a:custGeom>
              <a:avLst/>
              <a:gdLst>
                <a:gd name="T0" fmla="*/ 294352 w 33"/>
                <a:gd name="T1" fmla="*/ 0 h 39"/>
                <a:gd name="T2" fmla="*/ 0 w 33"/>
                <a:gd name="T3" fmla="*/ 151631 h 39"/>
                <a:gd name="T4" fmla="*/ 294352 w 33"/>
                <a:gd name="T5" fmla="*/ 34786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39">
                  <a:moveTo>
                    <a:pt x="33" y="0"/>
                  </a:moveTo>
                  <a:lnTo>
                    <a:pt x="0" y="17"/>
                  </a:lnTo>
                  <a:lnTo>
                    <a:pt x="33" y="39"/>
                  </a:lnTo>
                </a:path>
              </a:pathLst>
            </a:custGeom>
            <a:noFill/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7" name="Freeform 41"/>
            <p:cNvSpPr>
              <a:spLocks/>
            </p:cNvSpPr>
            <p:nvPr/>
          </p:nvSpPr>
          <p:spPr bwMode="auto">
            <a:xfrm>
              <a:off x="3365" y="1830"/>
              <a:ext cx="44" cy="52"/>
            </a:xfrm>
            <a:custGeom>
              <a:avLst/>
              <a:gdLst>
                <a:gd name="T0" fmla="*/ 0 w 33"/>
                <a:gd name="T1" fmla="*/ 0 h 39"/>
                <a:gd name="T2" fmla="*/ 294352 w 33"/>
                <a:gd name="T3" fmla="*/ 151631 h 39"/>
                <a:gd name="T4" fmla="*/ 0 w 33"/>
                <a:gd name="T5" fmla="*/ 347860 h 3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3" h="39">
                  <a:moveTo>
                    <a:pt x="0" y="0"/>
                  </a:moveTo>
                  <a:lnTo>
                    <a:pt x="33" y="17"/>
                  </a:lnTo>
                  <a:lnTo>
                    <a:pt x="0" y="39"/>
                  </a:lnTo>
                </a:path>
              </a:pathLst>
            </a:custGeom>
            <a:noFill/>
            <a:ln w="63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Rectangle 42"/>
            <p:cNvSpPr>
              <a:spLocks noChangeArrowheads="1"/>
            </p:cNvSpPr>
            <p:nvPr/>
          </p:nvSpPr>
          <p:spPr bwMode="auto">
            <a:xfrm>
              <a:off x="2827" y="2109"/>
              <a:ext cx="28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</a:rPr>
                <a:t>Basin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249" name="Rectangle 43"/>
            <p:cNvSpPr>
              <a:spLocks noChangeArrowheads="1"/>
            </p:cNvSpPr>
            <p:nvPr/>
          </p:nvSpPr>
          <p:spPr bwMode="auto">
            <a:xfrm>
              <a:off x="793" y="2662"/>
              <a:ext cx="25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</a:rPr>
                <a:t>Fault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250" name="Freeform 44"/>
            <p:cNvSpPr>
              <a:spLocks/>
            </p:cNvSpPr>
            <p:nvPr/>
          </p:nvSpPr>
          <p:spPr bwMode="auto">
            <a:xfrm>
              <a:off x="1422" y="1743"/>
              <a:ext cx="3341" cy="439"/>
            </a:xfrm>
            <a:custGeom>
              <a:avLst/>
              <a:gdLst>
                <a:gd name="T0" fmla="*/ 0 w 454"/>
                <a:gd name="T1" fmla="*/ 0 h 60"/>
                <a:gd name="T2" fmla="*/ 2147483647 w 454"/>
                <a:gd name="T3" fmla="*/ 0 h 6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4" h="60">
                  <a:moveTo>
                    <a:pt x="0" y="0"/>
                  </a:moveTo>
                  <a:cubicBezTo>
                    <a:pt x="151" y="60"/>
                    <a:pt x="303" y="51"/>
                    <a:pt x="454" y="0"/>
                  </a:cubicBez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1" name="Freeform 45"/>
            <p:cNvSpPr>
              <a:spLocks/>
            </p:cNvSpPr>
            <p:nvPr/>
          </p:nvSpPr>
          <p:spPr bwMode="auto">
            <a:xfrm>
              <a:off x="1422" y="1743"/>
              <a:ext cx="3341" cy="830"/>
            </a:xfrm>
            <a:custGeom>
              <a:avLst/>
              <a:gdLst>
                <a:gd name="T0" fmla="*/ 0 w 454"/>
                <a:gd name="T1" fmla="*/ 0 h 113"/>
                <a:gd name="T2" fmla="*/ 2147483647 w 454"/>
                <a:gd name="T3" fmla="*/ 0 h 11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4" h="113">
                  <a:moveTo>
                    <a:pt x="0" y="0"/>
                  </a:moveTo>
                  <a:cubicBezTo>
                    <a:pt x="151" y="113"/>
                    <a:pt x="302" y="98"/>
                    <a:pt x="454" y="0"/>
                  </a:cubicBez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2" name="Freeform 46"/>
            <p:cNvSpPr>
              <a:spLocks/>
            </p:cNvSpPr>
            <p:nvPr/>
          </p:nvSpPr>
          <p:spPr bwMode="auto">
            <a:xfrm>
              <a:off x="1422" y="1743"/>
              <a:ext cx="3341" cy="1189"/>
            </a:xfrm>
            <a:custGeom>
              <a:avLst/>
              <a:gdLst>
                <a:gd name="T0" fmla="*/ 0 w 454"/>
                <a:gd name="T1" fmla="*/ 0 h 162"/>
                <a:gd name="T2" fmla="*/ 2147483647 w 454"/>
                <a:gd name="T3" fmla="*/ 0 h 16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54" h="162">
                  <a:moveTo>
                    <a:pt x="0" y="0"/>
                  </a:moveTo>
                  <a:cubicBezTo>
                    <a:pt x="154" y="162"/>
                    <a:pt x="305" y="140"/>
                    <a:pt x="454" y="0"/>
                  </a:cubicBez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3" name="Rectangle 42"/>
            <p:cNvSpPr>
              <a:spLocks noChangeArrowheads="1"/>
            </p:cNvSpPr>
            <p:nvPr/>
          </p:nvSpPr>
          <p:spPr bwMode="auto">
            <a:xfrm>
              <a:off x="1651" y="2821"/>
              <a:ext cx="255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>
                  <a:solidFill>
                    <a:schemeClr val="bg1"/>
                  </a:solidFill>
                </a:rPr>
                <a:t>Rock</a:t>
              </a:r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8425"/>
            <a:ext cx="9144000" cy="677863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2013 NGA </a:t>
            </a:r>
            <a:r>
              <a:rPr lang="en-US" dirty="0" smtClean="0">
                <a:latin typeface="Arial" charset="0"/>
                <a:cs typeface="Arial" charset="0"/>
              </a:rPr>
              <a:t>Equations with Basin Depth Terms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8"/>
            <a:ext cx="8001000" cy="4916487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Abrahamson </a:t>
            </a:r>
            <a:r>
              <a:rPr lang="en-US" dirty="0" smtClean="0">
                <a:latin typeface="Arial" charset="0"/>
                <a:cs typeface="Arial" charset="0"/>
              </a:rPr>
              <a:t>et al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cs typeface="Arial" charset="0"/>
              </a:rPr>
              <a:t>– </a:t>
            </a:r>
            <a:r>
              <a:rPr lang="en-US" dirty="0" smtClean="0">
                <a:latin typeface="Arial" charset="0"/>
                <a:cs typeface="Arial" charset="0"/>
              </a:rPr>
              <a:t>Z1.0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Boore et al – Z1.0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cs typeface="Arial" charset="0"/>
              </a:rPr>
              <a:t>Campbell &amp; </a:t>
            </a:r>
            <a:r>
              <a:rPr lang="en-US" dirty="0" err="1" smtClean="0">
                <a:latin typeface="Arial" charset="0"/>
                <a:cs typeface="Arial" charset="0"/>
              </a:rPr>
              <a:t>Bozorgnia</a:t>
            </a:r>
            <a:r>
              <a:rPr lang="en-US" dirty="0" smtClean="0">
                <a:latin typeface="Arial" charset="0"/>
                <a:cs typeface="Arial" charset="0"/>
              </a:rPr>
              <a:t> – Z2.5</a:t>
            </a:r>
          </a:p>
          <a:p>
            <a:r>
              <a:rPr lang="en-US" dirty="0" err="1" smtClean="0">
                <a:latin typeface="Arial" charset="0"/>
                <a:cs typeface="Arial" charset="0"/>
              </a:rPr>
              <a:t>Chiou</a:t>
            </a:r>
            <a:r>
              <a:rPr lang="en-US" dirty="0" smtClean="0">
                <a:latin typeface="Arial" charset="0"/>
                <a:cs typeface="Arial" charset="0"/>
              </a:rPr>
              <a:t> &amp; </a:t>
            </a:r>
            <a:r>
              <a:rPr lang="en-US" dirty="0" err="1" smtClean="0">
                <a:latin typeface="Arial" charset="0"/>
                <a:cs typeface="Arial" charset="0"/>
              </a:rPr>
              <a:t>Youngs</a:t>
            </a:r>
            <a:r>
              <a:rPr lang="en-US" dirty="0" smtClean="0">
                <a:latin typeface="Arial" charset="0"/>
                <a:cs typeface="Arial" charset="0"/>
              </a:rPr>
              <a:t> – Z1.0</a:t>
            </a: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1162050" y="3590925"/>
            <a:ext cx="6873875" cy="412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0245" name="Freeform 9"/>
          <p:cNvSpPr>
            <a:spLocks/>
          </p:cNvSpPr>
          <p:nvPr/>
        </p:nvSpPr>
        <p:spPr bwMode="auto">
          <a:xfrm>
            <a:off x="5503863" y="3605213"/>
            <a:ext cx="1862137" cy="722312"/>
          </a:xfrm>
          <a:custGeom>
            <a:avLst/>
            <a:gdLst>
              <a:gd name="T0" fmla="*/ 0 w 139"/>
              <a:gd name="T1" fmla="*/ 2147483647 h 54"/>
              <a:gd name="T2" fmla="*/ 2147483647 w 139"/>
              <a:gd name="T3" fmla="*/ 0 h 5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9" h="54">
                <a:moveTo>
                  <a:pt x="0" y="54"/>
                </a:moveTo>
                <a:cubicBezTo>
                  <a:pt x="56" y="35"/>
                  <a:pt x="117" y="0"/>
                  <a:pt x="139" y="0"/>
                </a:cubicBez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6" name="Freeform 10"/>
          <p:cNvSpPr>
            <a:spLocks/>
          </p:cNvSpPr>
          <p:nvPr/>
        </p:nvSpPr>
        <p:spPr bwMode="auto">
          <a:xfrm>
            <a:off x="1725613" y="3605213"/>
            <a:ext cx="2692400" cy="869950"/>
          </a:xfrm>
          <a:custGeom>
            <a:avLst/>
            <a:gdLst>
              <a:gd name="T0" fmla="*/ 0 w 201"/>
              <a:gd name="T1" fmla="*/ 0 h 65"/>
              <a:gd name="T2" fmla="*/ 2147483647 w 201"/>
              <a:gd name="T3" fmla="*/ 2147483647 h 65"/>
              <a:gd name="T4" fmla="*/ 2147483647 w 201"/>
              <a:gd name="T5" fmla="*/ 2147483647 h 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1" h="65">
                <a:moveTo>
                  <a:pt x="0" y="0"/>
                </a:moveTo>
                <a:cubicBezTo>
                  <a:pt x="16" y="0"/>
                  <a:pt x="55" y="16"/>
                  <a:pt x="76" y="29"/>
                </a:cubicBezTo>
                <a:cubicBezTo>
                  <a:pt x="95" y="40"/>
                  <a:pt x="146" y="61"/>
                  <a:pt x="201" y="65"/>
                </a:cubicBez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7" name="Freeform 11"/>
          <p:cNvSpPr>
            <a:spLocks/>
          </p:cNvSpPr>
          <p:nvPr/>
        </p:nvSpPr>
        <p:spPr bwMode="auto">
          <a:xfrm>
            <a:off x="5570538" y="3605213"/>
            <a:ext cx="1781175" cy="1566862"/>
          </a:xfrm>
          <a:custGeom>
            <a:avLst/>
            <a:gdLst>
              <a:gd name="T0" fmla="*/ 0 w 133"/>
              <a:gd name="T1" fmla="*/ 2147483647 h 117"/>
              <a:gd name="T2" fmla="*/ 2147483647 w 133"/>
              <a:gd name="T3" fmla="*/ 0 h 11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33" h="117">
                <a:moveTo>
                  <a:pt x="0" y="117"/>
                </a:moveTo>
                <a:cubicBezTo>
                  <a:pt x="82" y="86"/>
                  <a:pt x="86" y="13"/>
                  <a:pt x="133" y="0"/>
                </a:cubicBez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Freeform 12"/>
          <p:cNvSpPr>
            <a:spLocks/>
          </p:cNvSpPr>
          <p:nvPr/>
        </p:nvSpPr>
        <p:spPr bwMode="auto">
          <a:xfrm>
            <a:off x="1497013" y="3605213"/>
            <a:ext cx="2854325" cy="1768475"/>
          </a:xfrm>
          <a:custGeom>
            <a:avLst/>
            <a:gdLst>
              <a:gd name="T0" fmla="*/ 0 w 213"/>
              <a:gd name="T1" fmla="*/ 0 h 132"/>
              <a:gd name="T2" fmla="*/ 2147483647 w 213"/>
              <a:gd name="T3" fmla="*/ 2147483647 h 132"/>
              <a:gd name="T4" fmla="*/ 2147483647 w 213"/>
              <a:gd name="T5" fmla="*/ 2147483647 h 13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3" h="132">
                <a:moveTo>
                  <a:pt x="0" y="0"/>
                </a:moveTo>
                <a:cubicBezTo>
                  <a:pt x="43" y="0"/>
                  <a:pt x="65" y="43"/>
                  <a:pt x="94" y="72"/>
                </a:cubicBezTo>
                <a:cubicBezTo>
                  <a:pt x="122" y="100"/>
                  <a:pt x="157" y="129"/>
                  <a:pt x="213" y="132"/>
                </a:cubicBez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3521075" y="3416300"/>
            <a:ext cx="280988" cy="188913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Verdana" pitchFamily="34" charset="0"/>
            </a:endParaRPr>
          </a:p>
        </p:txBody>
      </p:sp>
      <p:sp>
        <p:nvSpPr>
          <p:cNvPr id="10250" name="Line 14"/>
          <p:cNvSpPr>
            <a:spLocks noChangeShapeType="1"/>
          </p:cNvSpPr>
          <p:nvPr/>
        </p:nvSpPr>
        <p:spPr bwMode="auto">
          <a:xfrm>
            <a:off x="3521075" y="3416300"/>
            <a:ext cx="280988" cy="18891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5"/>
          <p:cNvSpPr>
            <a:spLocks noChangeShapeType="1"/>
          </p:cNvSpPr>
          <p:nvPr/>
        </p:nvSpPr>
        <p:spPr bwMode="auto">
          <a:xfrm flipH="1">
            <a:off x="3521075" y="3416300"/>
            <a:ext cx="280988" cy="188913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6"/>
          <p:cNvSpPr>
            <a:spLocks noChangeShapeType="1"/>
          </p:cNvSpPr>
          <p:nvPr/>
        </p:nvSpPr>
        <p:spPr bwMode="auto">
          <a:xfrm>
            <a:off x="3560763" y="3617913"/>
            <a:ext cx="1587" cy="684212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Freeform 17"/>
          <p:cNvSpPr>
            <a:spLocks/>
          </p:cNvSpPr>
          <p:nvPr/>
        </p:nvSpPr>
        <p:spPr bwMode="auto">
          <a:xfrm>
            <a:off x="3521075" y="3617913"/>
            <a:ext cx="93663" cy="80962"/>
          </a:xfrm>
          <a:custGeom>
            <a:avLst/>
            <a:gdLst>
              <a:gd name="T0" fmla="*/ 2147483647 w 59"/>
              <a:gd name="T1" fmla="*/ 2147483647 h 51"/>
              <a:gd name="T2" fmla="*/ 2147483647 w 59"/>
              <a:gd name="T3" fmla="*/ 0 h 51"/>
              <a:gd name="T4" fmla="*/ 0 w 59"/>
              <a:gd name="T5" fmla="*/ 2147483647 h 51"/>
              <a:gd name="T6" fmla="*/ 2147483647 w 59"/>
              <a:gd name="T7" fmla="*/ 2147483647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" h="51">
                <a:moveTo>
                  <a:pt x="59" y="51"/>
                </a:moveTo>
                <a:lnTo>
                  <a:pt x="25" y="0"/>
                </a:lnTo>
                <a:lnTo>
                  <a:pt x="0" y="51"/>
                </a:lnTo>
                <a:lnTo>
                  <a:pt x="59" y="51"/>
                </a:lnTo>
                <a:close/>
              </a:path>
            </a:pathLst>
          </a:custGeom>
          <a:solidFill>
            <a:schemeClr val="bg1"/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4" name="Freeform 18"/>
          <p:cNvSpPr>
            <a:spLocks/>
          </p:cNvSpPr>
          <p:nvPr/>
        </p:nvSpPr>
        <p:spPr bwMode="auto">
          <a:xfrm>
            <a:off x="3521075" y="4221163"/>
            <a:ext cx="93663" cy="80962"/>
          </a:xfrm>
          <a:custGeom>
            <a:avLst/>
            <a:gdLst>
              <a:gd name="T0" fmla="*/ 2147483647 w 59"/>
              <a:gd name="T1" fmla="*/ 0 h 51"/>
              <a:gd name="T2" fmla="*/ 2147483647 w 59"/>
              <a:gd name="T3" fmla="*/ 2147483647 h 51"/>
              <a:gd name="T4" fmla="*/ 0 w 59"/>
              <a:gd name="T5" fmla="*/ 0 h 51"/>
              <a:gd name="T6" fmla="*/ 2147483647 w 5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9" h="51">
                <a:moveTo>
                  <a:pt x="59" y="0"/>
                </a:moveTo>
                <a:lnTo>
                  <a:pt x="25" y="51"/>
                </a:lnTo>
                <a:lnTo>
                  <a:pt x="0" y="0"/>
                </a:lnTo>
                <a:lnTo>
                  <a:pt x="59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5" name="Line 19"/>
          <p:cNvSpPr>
            <a:spLocks noChangeShapeType="1"/>
          </p:cNvSpPr>
          <p:nvPr/>
        </p:nvSpPr>
        <p:spPr bwMode="auto">
          <a:xfrm>
            <a:off x="3775075" y="3617913"/>
            <a:ext cx="1588" cy="1635125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Freeform 20"/>
          <p:cNvSpPr>
            <a:spLocks/>
          </p:cNvSpPr>
          <p:nvPr/>
        </p:nvSpPr>
        <p:spPr bwMode="auto">
          <a:xfrm>
            <a:off x="3735388" y="3617913"/>
            <a:ext cx="79375" cy="80962"/>
          </a:xfrm>
          <a:custGeom>
            <a:avLst/>
            <a:gdLst>
              <a:gd name="T0" fmla="*/ 2147483647 w 50"/>
              <a:gd name="T1" fmla="*/ 2147483647 h 51"/>
              <a:gd name="T2" fmla="*/ 2147483647 w 50"/>
              <a:gd name="T3" fmla="*/ 0 h 51"/>
              <a:gd name="T4" fmla="*/ 0 w 50"/>
              <a:gd name="T5" fmla="*/ 2147483647 h 51"/>
              <a:gd name="T6" fmla="*/ 2147483647 w 50"/>
              <a:gd name="T7" fmla="*/ 2147483647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" h="51">
                <a:moveTo>
                  <a:pt x="50" y="51"/>
                </a:moveTo>
                <a:lnTo>
                  <a:pt x="25" y="0"/>
                </a:lnTo>
                <a:lnTo>
                  <a:pt x="0" y="51"/>
                </a:lnTo>
                <a:lnTo>
                  <a:pt x="50" y="51"/>
                </a:lnTo>
                <a:close/>
              </a:path>
            </a:pathLst>
          </a:custGeom>
          <a:solidFill>
            <a:schemeClr val="bg1"/>
          </a:solidFill>
          <a:ln w="63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7" name="Freeform 21"/>
          <p:cNvSpPr>
            <a:spLocks/>
          </p:cNvSpPr>
          <p:nvPr/>
        </p:nvSpPr>
        <p:spPr bwMode="auto">
          <a:xfrm>
            <a:off x="3735388" y="5172075"/>
            <a:ext cx="79375" cy="80963"/>
          </a:xfrm>
          <a:custGeom>
            <a:avLst/>
            <a:gdLst>
              <a:gd name="T0" fmla="*/ 2147483647 w 50"/>
              <a:gd name="T1" fmla="*/ 0 h 51"/>
              <a:gd name="T2" fmla="*/ 2147483647 w 50"/>
              <a:gd name="T3" fmla="*/ 2147483647 h 51"/>
              <a:gd name="T4" fmla="*/ 0 w 50"/>
              <a:gd name="T5" fmla="*/ 0 h 51"/>
              <a:gd name="T6" fmla="*/ 2147483647 w 50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" h="51">
                <a:moveTo>
                  <a:pt x="50" y="0"/>
                </a:moveTo>
                <a:lnTo>
                  <a:pt x="25" y="51"/>
                </a:lnTo>
                <a:lnTo>
                  <a:pt x="0" y="0"/>
                </a:lnTo>
                <a:lnTo>
                  <a:pt x="5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8" name="Rectangle 22"/>
          <p:cNvSpPr>
            <a:spLocks noChangeArrowheads="1"/>
          </p:cNvSpPr>
          <p:nvPr/>
        </p:nvSpPr>
        <p:spPr bwMode="auto">
          <a:xfrm>
            <a:off x="3494088" y="3175000"/>
            <a:ext cx="3286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Site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59" name="Rectangle 23"/>
          <p:cNvSpPr>
            <a:spLocks noChangeArrowheads="1"/>
          </p:cNvSpPr>
          <p:nvPr/>
        </p:nvSpPr>
        <p:spPr bwMode="auto">
          <a:xfrm>
            <a:off x="3144838" y="3792538"/>
            <a:ext cx="1158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0" name="Rectangle 24"/>
          <p:cNvSpPr>
            <a:spLocks noChangeArrowheads="1"/>
          </p:cNvSpPr>
          <p:nvPr/>
        </p:nvSpPr>
        <p:spPr bwMode="auto">
          <a:xfrm>
            <a:off x="3265488" y="3859213"/>
            <a:ext cx="2301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FFFFFF"/>
                </a:solidFill>
              </a:rPr>
              <a:t>1.0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1" name="Rectangle 25"/>
          <p:cNvSpPr>
            <a:spLocks noChangeArrowheads="1"/>
          </p:cNvSpPr>
          <p:nvPr/>
        </p:nvSpPr>
        <p:spPr bwMode="auto">
          <a:xfrm>
            <a:off x="3814763" y="4662488"/>
            <a:ext cx="1158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Z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2" name="Rectangle 26"/>
          <p:cNvSpPr>
            <a:spLocks noChangeArrowheads="1"/>
          </p:cNvSpPr>
          <p:nvPr/>
        </p:nvSpPr>
        <p:spPr bwMode="auto">
          <a:xfrm>
            <a:off x="3935413" y="4729163"/>
            <a:ext cx="230187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FFFFFF"/>
                </a:solidFill>
              </a:rPr>
              <a:t>2.5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3" name="Rectangle 27"/>
          <p:cNvSpPr>
            <a:spLocks noChangeArrowheads="1"/>
          </p:cNvSpPr>
          <p:nvPr/>
        </p:nvSpPr>
        <p:spPr bwMode="auto">
          <a:xfrm>
            <a:off x="4445000" y="4327525"/>
            <a:ext cx="9556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V  = 1 km/s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4" name="Rectangle 28"/>
          <p:cNvSpPr>
            <a:spLocks noChangeArrowheads="1"/>
          </p:cNvSpPr>
          <p:nvPr/>
        </p:nvSpPr>
        <p:spPr bwMode="auto">
          <a:xfrm>
            <a:off x="4543425" y="4394200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FFFFFF"/>
                </a:solidFill>
              </a:rPr>
              <a:t>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5" name="Rectangle 29"/>
          <p:cNvSpPr>
            <a:spLocks noChangeArrowheads="1"/>
          </p:cNvSpPr>
          <p:nvPr/>
        </p:nvSpPr>
        <p:spPr bwMode="auto">
          <a:xfrm>
            <a:off x="4364038" y="5172075"/>
            <a:ext cx="11144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V  = 2.5 km/s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6" name="Rectangle 30"/>
          <p:cNvSpPr>
            <a:spLocks noChangeArrowheads="1"/>
          </p:cNvSpPr>
          <p:nvPr/>
        </p:nvSpPr>
        <p:spPr bwMode="auto">
          <a:xfrm>
            <a:off x="4483100" y="5226050"/>
            <a:ext cx="10953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FFFFFF"/>
                </a:solidFill>
              </a:rPr>
              <a:t>S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67" name="Line 31"/>
          <p:cNvSpPr>
            <a:spLocks noChangeShapeType="1"/>
          </p:cNvSpPr>
          <p:nvPr/>
        </p:nvSpPr>
        <p:spPr bwMode="auto">
          <a:xfrm>
            <a:off x="7593013" y="3617913"/>
            <a:ext cx="1587" cy="40163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8" name="Freeform 32"/>
          <p:cNvSpPr>
            <a:spLocks/>
          </p:cNvSpPr>
          <p:nvPr/>
        </p:nvSpPr>
        <p:spPr bwMode="auto">
          <a:xfrm>
            <a:off x="7553325" y="3952875"/>
            <a:ext cx="79375" cy="66675"/>
          </a:xfrm>
          <a:custGeom>
            <a:avLst/>
            <a:gdLst>
              <a:gd name="T0" fmla="*/ 2147483647 w 50"/>
              <a:gd name="T1" fmla="*/ 0 h 42"/>
              <a:gd name="T2" fmla="*/ 2147483647 w 50"/>
              <a:gd name="T3" fmla="*/ 2147483647 h 42"/>
              <a:gd name="T4" fmla="*/ 0 w 50"/>
              <a:gd name="T5" fmla="*/ 0 h 42"/>
              <a:gd name="T6" fmla="*/ 2147483647 w 50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" h="42">
                <a:moveTo>
                  <a:pt x="50" y="0"/>
                </a:moveTo>
                <a:lnTo>
                  <a:pt x="25" y="42"/>
                </a:lnTo>
                <a:lnTo>
                  <a:pt x="0" y="0"/>
                </a:lnTo>
                <a:lnTo>
                  <a:pt x="50" y="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9" name="Rectangle 33"/>
          <p:cNvSpPr>
            <a:spLocks noChangeArrowheads="1"/>
          </p:cNvSpPr>
          <p:nvPr/>
        </p:nvSpPr>
        <p:spPr bwMode="auto">
          <a:xfrm>
            <a:off x="7324725" y="4019550"/>
            <a:ext cx="5095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Depth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270" name="Rectangle 34"/>
          <p:cNvSpPr>
            <a:spLocks noChangeArrowheads="1"/>
          </p:cNvSpPr>
          <p:nvPr/>
        </p:nvSpPr>
        <p:spPr bwMode="auto">
          <a:xfrm>
            <a:off x="4029075" y="5788025"/>
            <a:ext cx="10715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Basin Profile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Limitation of Empirical Approach – Los Angeles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58600" y="1255713"/>
            <a:ext cx="2995613" cy="4875212"/>
          </a:xfrm>
        </p:spPr>
        <p:txBody>
          <a:bodyPr/>
          <a:lstStyle/>
          <a:p>
            <a:pPr marL="457200" indent="-457200">
              <a:buClr>
                <a:schemeClr val="bg1"/>
              </a:buClr>
              <a:buSzTx/>
              <a:buFont typeface="Verdana" pitchFamily="34" charset="0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Lack of Local </a:t>
            </a:r>
            <a:r>
              <a:rPr lang="en-US" u="sng" dirty="0" smtClean="0">
                <a:latin typeface="Arial" charset="0"/>
                <a:cs typeface="Arial" charset="0"/>
              </a:rPr>
              <a:t>Strong</a:t>
            </a:r>
            <a:r>
              <a:rPr lang="en-US" dirty="0" smtClean="0">
                <a:latin typeface="Arial" charset="0"/>
                <a:cs typeface="Arial" charset="0"/>
              </a:rPr>
              <a:t> Motion Records</a:t>
            </a:r>
          </a:p>
          <a:p>
            <a:pPr marL="457200" indent="0">
              <a:buClr>
                <a:schemeClr val="bg1"/>
              </a:buClr>
              <a:buSzTx/>
              <a:buNone/>
            </a:pPr>
            <a:r>
              <a:rPr lang="en-US" dirty="0" smtClean="0">
                <a:latin typeface="Arial" charset="0"/>
                <a:cs typeface="Arial" charset="0"/>
              </a:rPr>
              <a:t>(Only 1994 M6.7 Northridge &amp; 1971 M6.6 San Fernando EQ)</a:t>
            </a:r>
          </a:p>
        </p:txBody>
      </p:sp>
      <p:pic>
        <p:nvPicPr>
          <p:cNvPr id="6" name="Picture 5" descr="LA Faul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1049"/>
          <a:stretch/>
        </p:blipFill>
        <p:spPr bwMode="auto">
          <a:xfrm>
            <a:off x="3541058" y="714375"/>
            <a:ext cx="5672231" cy="620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Simulation Approach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58600" y="879894"/>
            <a:ext cx="3270250" cy="5251031"/>
          </a:xfrm>
        </p:spPr>
        <p:txBody>
          <a:bodyPr/>
          <a:lstStyle/>
          <a:p>
            <a:pPr marL="457200" indent="-457200">
              <a:buClr>
                <a:schemeClr val="bg1"/>
              </a:buClr>
              <a:buSzTx/>
              <a:buFont typeface="Wingdings" pitchFamily="2" charset="2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Characterize fault Mw recurrence (SCEC UCERF)</a:t>
            </a:r>
          </a:p>
          <a:p>
            <a:pPr marL="457200" indent="-457200">
              <a:buClr>
                <a:schemeClr val="bg1"/>
              </a:buClr>
              <a:buSzTx/>
              <a:buFont typeface="Wingdings" pitchFamily="2" charset="2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Perform simulations</a:t>
            </a:r>
          </a:p>
          <a:p>
            <a:pPr marL="457200" lvl="1" indent="0"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3-comp. </a:t>
            </a:r>
            <a:r>
              <a:rPr lang="en-US" dirty="0" err="1" smtClean="0">
                <a:latin typeface="Arial" charset="0"/>
                <a:cs typeface="Arial" charset="0"/>
              </a:rPr>
              <a:t>accelerograms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457200" lvl="1" indent="0"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response spectra, S</a:t>
            </a:r>
            <a:r>
              <a:rPr lang="en-US" baseline="-25000" dirty="0" smtClean="0">
                <a:latin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cs typeface="Arial" charset="0"/>
              </a:rPr>
              <a:t>(T)</a:t>
            </a:r>
          </a:p>
          <a:p>
            <a:pPr marL="457200" lvl="1" indent="0">
              <a:buClr>
                <a:schemeClr val="bg1"/>
              </a:buClr>
              <a:buSzTx/>
              <a:buFont typeface="Wingdings" pitchFamily="2" charset="2"/>
              <a:buNone/>
            </a:pPr>
            <a:r>
              <a:rPr lang="en-US" dirty="0" smtClean="0">
                <a:latin typeface="Arial" charset="0"/>
                <a:cs typeface="Arial" charset="0"/>
              </a:rPr>
              <a:t>	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median S</a:t>
            </a:r>
            <a:r>
              <a:rPr lang="en-US" baseline="-25000" dirty="0" smtClean="0">
                <a:latin typeface="Arial" charset="0"/>
                <a:cs typeface="Arial" charset="0"/>
              </a:rPr>
              <a:t>a</a:t>
            </a:r>
            <a:r>
              <a:rPr lang="en-US" dirty="0" smtClean="0">
                <a:latin typeface="Arial" charset="0"/>
                <a:cs typeface="Arial" charset="0"/>
              </a:rPr>
              <a:t>(T)</a:t>
            </a:r>
          </a:p>
          <a:p>
            <a:pPr marL="457200" indent="-457200">
              <a:buClr>
                <a:schemeClr val="bg1"/>
              </a:buClr>
              <a:buSzTx/>
              <a:buFont typeface="Wingdings" pitchFamily="2" charset="2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Select </a:t>
            </a:r>
            <a:r>
              <a:rPr lang="en-US" dirty="0" err="1" smtClean="0">
                <a:latin typeface="Symbol" pitchFamily="18" charset="2"/>
                <a:cs typeface="Arial" charset="0"/>
              </a:rPr>
              <a:t>s</a:t>
            </a:r>
            <a:r>
              <a:rPr lang="en-US" baseline="-25000" dirty="0" err="1" smtClean="0">
                <a:latin typeface="Arial" charset="0"/>
                <a:cs typeface="Arial" charset="0"/>
              </a:rPr>
              <a:t>ln</a:t>
            </a:r>
            <a:endParaRPr lang="en-US" baseline="-25000" dirty="0" smtClean="0">
              <a:latin typeface="Arial" charset="0"/>
              <a:cs typeface="Arial" charset="0"/>
            </a:endParaRPr>
          </a:p>
          <a:p>
            <a:pPr marL="457200" indent="-457200">
              <a:buClr>
                <a:schemeClr val="bg1"/>
              </a:buClr>
              <a:buSzTx/>
              <a:buFont typeface="Wingdings" pitchFamily="2" charset="2"/>
              <a:buAutoNum type="arabicPeriod"/>
            </a:pPr>
            <a:r>
              <a:rPr lang="en-US" dirty="0" smtClean="0">
                <a:latin typeface="Arial" charset="0"/>
                <a:cs typeface="Arial" charset="0"/>
              </a:rPr>
              <a:t>Proceed with PSHA/DSHA</a:t>
            </a:r>
          </a:p>
        </p:txBody>
      </p:sp>
      <p:sp>
        <p:nvSpPr>
          <p:cNvPr id="12295" name="Freeform 337"/>
          <p:cNvSpPr>
            <a:spLocks/>
          </p:cNvSpPr>
          <p:nvPr/>
        </p:nvSpPr>
        <p:spPr bwMode="auto">
          <a:xfrm>
            <a:off x="1666875" y="4271138"/>
            <a:ext cx="192088" cy="327025"/>
          </a:xfrm>
          <a:custGeom>
            <a:avLst/>
            <a:gdLst>
              <a:gd name="T0" fmla="*/ 2147483647 w 1236"/>
              <a:gd name="T1" fmla="*/ 0 h 2341"/>
              <a:gd name="T2" fmla="*/ 2147483647 w 1236"/>
              <a:gd name="T3" fmla="*/ 2147483647 h 2341"/>
              <a:gd name="T4" fmla="*/ 0 w 1236"/>
              <a:gd name="T5" fmla="*/ 2147483647 h 2341"/>
              <a:gd name="T6" fmla="*/ 2147483647 w 1236"/>
              <a:gd name="T7" fmla="*/ 2147483647 h 2341"/>
              <a:gd name="T8" fmla="*/ 2147483647 w 1236"/>
              <a:gd name="T9" fmla="*/ 2147483647 h 2341"/>
              <a:gd name="T10" fmla="*/ 2147483647 w 1236"/>
              <a:gd name="T11" fmla="*/ 2147483647 h 2341"/>
              <a:gd name="T12" fmla="*/ 2147483647 w 1236"/>
              <a:gd name="T13" fmla="*/ 0 h 2341"/>
              <a:gd name="T14" fmla="*/ 2147483647 w 1236"/>
              <a:gd name="T15" fmla="*/ 0 h 23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36" h="2341">
                <a:moveTo>
                  <a:pt x="309" y="0"/>
                </a:moveTo>
                <a:lnTo>
                  <a:pt x="309" y="1170"/>
                </a:lnTo>
                <a:lnTo>
                  <a:pt x="0" y="1170"/>
                </a:lnTo>
                <a:lnTo>
                  <a:pt x="618" y="2341"/>
                </a:lnTo>
                <a:lnTo>
                  <a:pt x="1236" y="1170"/>
                </a:lnTo>
                <a:lnTo>
                  <a:pt x="927" y="1170"/>
                </a:lnTo>
                <a:lnTo>
                  <a:pt x="927" y="0"/>
                </a:lnTo>
                <a:lnTo>
                  <a:pt x="3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Freeform 337"/>
          <p:cNvSpPr>
            <a:spLocks/>
          </p:cNvSpPr>
          <p:nvPr/>
        </p:nvSpPr>
        <p:spPr bwMode="auto">
          <a:xfrm>
            <a:off x="1666875" y="3636138"/>
            <a:ext cx="192088" cy="327025"/>
          </a:xfrm>
          <a:custGeom>
            <a:avLst/>
            <a:gdLst>
              <a:gd name="T0" fmla="*/ 2147483647 w 1236"/>
              <a:gd name="T1" fmla="*/ 0 h 2341"/>
              <a:gd name="T2" fmla="*/ 2147483647 w 1236"/>
              <a:gd name="T3" fmla="*/ 2147483647 h 2341"/>
              <a:gd name="T4" fmla="*/ 0 w 1236"/>
              <a:gd name="T5" fmla="*/ 2147483647 h 2341"/>
              <a:gd name="T6" fmla="*/ 2147483647 w 1236"/>
              <a:gd name="T7" fmla="*/ 2147483647 h 2341"/>
              <a:gd name="T8" fmla="*/ 2147483647 w 1236"/>
              <a:gd name="T9" fmla="*/ 2147483647 h 2341"/>
              <a:gd name="T10" fmla="*/ 2147483647 w 1236"/>
              <a:gd name="T11" fmla="*/ 2147483647 h 2341"/>
              <a:gd name="T12" fmla="*/ 2147483647 w 1236"/>
              <a:gd name="T13" fmla="*/ 0 h 2341"/>
              <a:gd name="T14" fmla="*/ 2147483647 w 1236"/>
              <a:gd name="T15" fmla="*/ 0 h 23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36" h="2341">
                <a:moveTo>
                  <a:pt x="309" y="0"/>
                </a:moveTo>
                <a:lnTo>
                  <a:pt x="309" y="1170"/>
                </a:lnTo>
                <a:lnTo>
                  <a:pt x="0" y="1170"/>
                </a:lnTo>
                <a:lnTo>
                  <a:pt x="618" y="2341"/>
                </a:lnTo>
                <a:lnTo>
                  <a:pt x="1236" y="1170"/>
                </a:lnTo>
                <a:lnTo>
                  <a:pt x="927" y="1170"/>
                </a:lnTo>
                <a:lnTo>
                  <a:pt x="927" y="0"/>
                </a:lnTo>
                <a:lnTo>
                  <a:pt x="3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Freeform 337"/>
          <p:cNvSpPr>
            <a:spLocks/>
          </p:cNvSpPr>
          <p:nvPr/>
        </p:nvSpPr>
        <p:spPr bwMode="auto">
          <a:xfrm>
            <a:off x="1666875" y="2937638"/>
            <a:ext cx="192088" cy="327025"/>
          </a:xfrm>
          <a:custGeom>
            <a:avLst/>
            <a:gdLst>
              <a:gd name="T0" fmla="*/ 2147483647 w 1236"/>
              <a:gd name="T1" fmla="*/ 0 h 2341"/>
              <a:gd name="T2" fmla="*/ 2147483647 w 1236"/>
              <a:gd name="T3" fmla="*/ 2147483647 h 2341"/>
              <a:gd name="T4" fmla="*/ 0 w 1236"/>
              <a:gd name="T5" fmla="*/ 2147483647 h 2341"/>
              <a:gd name="T6" fmla="*/ 2147483647 w 1236"/>
              <a:gd name="T7" fmla="*/ 2147483647 h 2341"/>
              <a:gd name="T8" fmla="*/ 2147483647 w 1236"/>
              <a:gd name="T9" fmla="*/ 2147483647 h 2341"/>
              <a:gd name="T10" fmla="*/ 2147483647 w 1236"/>
              <a:gd name="T11" fmla="*/ 2147483647 h 2341"/>
              <a:gd name="T12" fmla="*/ 2147483647 w 1236"/>
              <a:gd name="T13" fmla="*/ 0 h 2341"/>
              <a:gd name="T14" fmla="*/ 2147483647 w 1236"/>
              <a:gd name="T15" fmla="*/ 0 h 23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236" h="2341">
                <a:moveTo>
                  <a:pt x="309" y="0"/>
                </a:moveTo>
                <a:lnTo>
                  <a:pt x="309" y="1170"/>
                </a:lnTo>
                <a:lnTo>
                  <a:pt x="0" y="1170"/>
                </a:lnTo>
                <a:lnTo>
                  <a:pt x="618" y="2341"/>
                </a:lnTo>
                <a:lnTo>
                  <a:pt x="1236" y="1170"/>
                </a:lnTo>
                <a:lnTo>
                  <a:pt x="927" y="1170"/>
                </a:lnTo>
                <a:lnTo>
                  <a:pt x="927" y="0"/>
                </a:lnTo>
                <a:lnTo>
                  <a:pt x="3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9" descr="LA Faul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1049"/>
          <a:stretch/>
        </p:blipFill>
        <p:spPr bwMode="auto">
          <a:xfrm>
            <a:off x="3541058" y="714375"/>
            <a:ext cx="5672231" cy="620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6" grpId="0" animBg="1"/>
      <p:bldP spid="122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L.A. Pilot Study End Poducts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771650" y="1937038"/>
            <a:ext cx="5594350" cy="305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eaLnBrk="0" hangingPunct="0">
              <a:lnSpc>
                <a:spcPct val="200000"/>
              </a:lnSpc>
              <a:spcBef>
                <a:spcPts val="1200"/>
              </a:spcBef>
              <a:buClr>
                <a:srgbClr val="FCAE46"/>
              </a:buClr>
              <a:buSzPct val="65000"/>
              <a:buFont typeface="Wingdings" pitchFamily="2" charset="2"/>
              <a:buNone/>
            </a:pPr>
            <a:r>
              <a:rPr lang="en-US" sz="2400" b="1" dirty="0">
                <a:solidFill>
                  <a:schemeClr val="bg1"/>
                </a:solidFill>
              </a:rPr>
              <a:t>Contour Maps of S</a:t>
            </a:r>
            <a:r>
              <a:rPr lang="en-US" sz="2400" b="1" baseline="-25000" dirty="0">
                <a:solidFill>
                  <a:schemeClr val="bg1"/>
                </a:solidFill>
              </a:rPr>
              <a:t>a</a:t>
            </a:r>
            <a:r>
              <a:rPr lang="en-US" sz="2400" b="1" dirty="0">
                <a:solidFill>
                  <a:schemeClr val="bg1"/>
                </a:solidFill>
              </a:rPr>
              <a:t>(T)</a:t>
            </a:r>
          </a:p>
          <a:p>
            <a:pPr marL="342900" indent="-342900" algn="ctr" eaLnBrk="0" hangingPunct="0">
              <a:lnSpc>
                <a:spcPct val="200000"/>
              </a:lnSpc>
              <a:spcBef>
                <a:spcPts val="1200"/>
              </a:spcBef>
              <a:buClr>
                <a:srgbClr val="FCAE46"/>
              </a:buClr>
              <a:buSzPct val="65000"/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for</a:t>
            </a:r>
          </a:p>
          <a:p>
            <a:pPr marL="342900" indent="-342900" algn="ctr" eaLnBrk="0" hangingPunct="0">
              <a:lnSpc>
                <a:spcPct val="200000"/>
              </a:lnSpc>
              <a:spcBef>
                <a:spcPts val="1200"/>
              </a:spcBef>
              <a:buClr>
                <a:srgbClr val="FCAE46"/>
              </a:buClr>
              <a:buSzPct val="65000"/>
              <a:buFont typeface="Wingdings" pitchFamily="2" charset="2"/>
              <a:buNone/>
            </a:pPr>
            <a:r>
              <a:rPr lang="en-US" sz="2400" dirty="0">
                <a:solidFill>
                  <a:schemeClr val="bg1"/>
                </a:solidFill>
              </a:rPr>
              <a:t>Selected T in 1 </a:t>
            </a:r>
            <a:r>
              <a:rPr lang="en-US" sz="2400" dirty="0">
                <a:solidFill>
                  <a:schemeClr val="bg1"/>
                </a:solidFill>
                <a:latin typeface="Symbol" pitchFamily="18" charset="2"/>
              </a:rPr>
              <a:t>£</a:t>
            </a:r>
            <a:r>
              <a:rPr lang="en-US" sz="2400" dirty="0">
                <a:solidFill>
                  <a:schemeClr val="bg1"/>
                </a:solidFill>
              </a:rPr>
              <a:t> T </a:t>
            </a:r>
            <a:r>
              <a:rPr lang="en-US" sz="2400" dirty="0">
                <a:solidFill>
                  <a:schemeClr val="bg1"/>
                </a:solidFill>
                <a:latin typeface="Symbol" pitchFamily="18" charset="2"/>
              </a:rPr>
              <a:t>£</a:t>
            </a:r>
            <a:r>
              <a:rPr lang="en-US" sz="2400" dirty="0">
                <a:solidFill>
                  <a:schemeClr val="bg1"/>
                </a:solidFill>
              </a:rPr>
              <a:t> 10 sec 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theme/theme1.xml><?xml version="1.0" encoding="utf-8"?>
<a:theme xmlns:a="http://schemas.openxmlformats.org/drawingml/2006/main" name="Level">
  <a:themeElements>
    <a:clrScheme name="Level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Level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Level</Template>
  <TotalTime>4157</TotalTime>
  <Words>322</Words>
  <Application>Microsoft Office PowerPoint</Application>
  <PresentationFormat>On-screen Show (4:3)</PresentationFormat>
  <Paragraphs>83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Level</vt:lpstr>
      <vt:lpstr>PowerPoint Presentation</vt:lpstr>
      <vt:lpstr>New Approach for Computing Long Period Sa</vt:lpstr>
      <vt:lpstr>SCEC UGMS Committee - Approach</vt:lpstr>
      <vt:lpstr>PowerPoint Presentation</vt:lpstr>
      <vt:lpstr>Model Regional 3-D Effects on Long Period Motions</vt:lpstr>
      <vt:lpstr>2013 NGA Equations with Basin Depth Terms</vt:lpstr>
      <vt:lpstr>Limitation of Empirical Approach – Los Angeles</vt:lpstr>
      <vt:lpstr>Simulation Approach</vt:lpstr>
      <vt:lpstr>L.A. Pilot Study End Poducts</vt:lpstr>
      <vt:lpstr>Los Angeles Region Hazard Map, 2% in 50-yr Sa(3 sec) Graves et al. (2010) CyberShake Simulations</vt:lpstr>
      <vt:lpstr>Los Angeles Region Hazard Map, 2% in 50-yr Sa(3 sec) Campbell &amp; Bozorgnia (2008) NGA eqn.</vt:lpstr>
      <vt:lpstr>MCE Response Spectra, Site X, L.A. Pilot Study</vt:lpstr>
      <vt:lpstr>Path Forward</vt:lpstr>
      <vt:lpstr>Today’s Meeting Focus</vt:lpstr>
    </vt:vector>
  </TitlesOfParts>
  <Company>PEER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Heidi Faison</dc:creator>
  <cp:lastModifiedBy>Crouse, CB</cp:lastModifiedBy>
  <cp:revision>226</cp:revision>
  <cp:lastPrinted>2014-04-30T15:23:25Z</cp:lastPrinted>
  <dcterms:created xsi:type="dcterms:W3CDTF">2009-02-27T04:05:59Z</dcterms:created>
  <dcterms:modified xsi:type="dcterms:W3CDTF">2014-04-30T16:11:36Z</dcterms:modified>
</cp:coreProperties>
</file>