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51" r:id="rId1"/>
  </p:sldMasterIdLst>
  <p:notesMasterIdLst>
    <p:notesMasterId r:id="rId13"/>
  </p:notesMasterIdLst>
  <p:handoutMasterIdLst>
    <p:handoutMasterId r:id="rId14"/>
  </p:handoutMasterIdLst>
  <p:sldIdLst>
    <p:sldId id="282" r:id="rId2"/>
    <p:sldId id="296" r:id="rId3"/>
    <p:sldId id="291" r:id="rId4"/>
    <p:sldId id="298" r:id="rId5"/>
    <p:sldId id="306" r:id="rId6"/>
    <p:sldId id="304" r:id="rId7"/>
    <p:sldId id="299" r:id="rId8"/>
    <p:sldId id="300" r:id="rId9"/>
    <p:sldId id="301" r:id="rId10"/>
    <p:sldId id="303" r:id="rId11"/>
    <p:sldId id="305" r:id="rId12"/>
  </p:sldIdLst>
  <p:sldSz cx="14630400" cy="8229600"/>
  <p:notesSz cx="6858000" cy="9296400"/>
  <p:defaultTextStyle>
    <a:defPPr>
      <a:defRPr lang="en-US"/>
    </a:defPPr>
    <a:lvl1pPr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1pPr>
    <a:lvl2pPr marL="73152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2pPr>
    <a:lvl3pPr marL="146304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3pPr>
    <a:lvl4pPr marL="219456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4pPr>
    <a:lvl5pPr marL="2926080" algn="ctr" rtl="0" fontAlgn="base">
      <a:spcBef>
        <a:spcPct val="0"/>
      </a:spcBef>
      <a:spcAft>
        <a:spcPct val="0"/>
      </a:spcAft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5pPr>
    <a:lvl6pPr marL="365760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6pPr>
    <a:lvl7pPr marL="438912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7pPr>
    <a:lvl8pPr marL="512064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8pPr>
    <a:lvl9pPr marL="5852160" algn="l" defTabSz="1463040" rtl="0" eaLnBrk="1" latinLnBrk="0" hangingPunct="1">
      <a:defRPr sz="5100" kern="1200">
        <a:solidFill>
          <a:schemeClr val="tx2"/>
        </a:solidFill>
        <a:latin typeface="Arial" pitchFamily="34" charset="0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Philip Maechling" initials="" lastIdx="1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3366CC"/>
    <a:srgbClr val="0066CC"/>
    <a:srgbClr val="990000"/>
    <a:srgbClr val="F8B308"/>
    <a:srgbClr val="CC00CC"/>
    <a:srgbClr val="333399"/>
    <a:srgbClr val="CCCCFF"/>
    <a:srgbClr val="6666FF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2838BEF-8BB2-4498-84A7-C5851F593DF1}" styleName="Medium Style 4 - Accent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 w="12700" cmpd="sng">
              <a:solidFill>
                <a:schemeClr val="accent5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5"/>
              </a:solidFill>
            </a:ln>
          </a:top>
        </a:tcBdr>
        <a:fill>
          <a:solidFill>
            <a:schemeClr val="accent5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5">
              <a:tint val="20000"/>
            </a:schemeClr>
          </a:solidFill>
        </a:fill>
      </a:tcStyle>
    </a:firstRow>
  </a:tblStyle>
  <a:tblStyle styleId="{C4B1156A-380E-4F78-BDF5-A606A8083BF9}" styleName="Medium Style 4 - Accent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4"/>
              </a:solidFill>
            </a:ln>
          </a:left>
          <a:right>
            <a:ln w="12700" cmpd="sng">
              <a:solidFill>
                <a:schemeClr val="accent4"/>
              </a:solidFill>
            </a:ln>
          </a:right>
          <a:top>
            <a:ln w="12700" cmpd="sng">
              <a:solidFill>
                <a:schemeClr val="accent4"/>
              </a:solidFill>
            </a:ln>
          </a:top>
          <a:bottom>
            <a:ln w="12700" cmpd="sng">
              <a:solidFill>
                <a:schemeClr val="accent4"/>
              </a:solidFill>
            </a:ln>
          </a:bottom>
          <a:insideH>
            <a:ln w="12700" cmpd="sng">
              <a:solidFill>
                <a:schemeClr val="accent4"/>
              </a:solidFill>
            </a:ln>
          </a:insideH>
          <a:insideV>
            <a:ln w="12700" cmpd="sng">
              <a:solidFill>
                <a:schemeClr val="accent4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4"/>
              </a:solidFill>
            </a:ln>
          </a:top>
        </a:tcBdr>
        <a:fill>
          <a:solidFill>
            <a:schemeClr val="accent4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4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876" autoAdjust="0"/>
    <p:restoredTop sz="89429" autoAdjust="0"/>
  </p:normalViewPr>
  <p:slideViewPr>
    <p:cSldViewPr>
      <p:cViewPr varScale="1">
        <p:scale>
          <a:sx n="84" d="100"/>
          <a:sy n="84" d="100"/>
        </p:scale>
        <p:origin x="-750" y="-78"/>
      </p:cViewPr>
      <p:guideLst>
        <p:guide orient="horz" pos="2592"/>
        <p:guide pos="4608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commentAuthors" Target="commentAuthors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92ED-B179-4037-8DCD-E05A91E935F7}" type="datetimeFigureOut">
              <a:rPr lang="en-US" smtClean="0"/>
              <a:pPr/>
              <a:t>4/18/2017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829675"/>
            <a:ext cx="2971800" cy="465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AC21D09-FF82-498A-9FAD-58B5BA897DC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684659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1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2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73733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416425"/>
            <a:ext cx="5486400" cy="41830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73734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l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endParaRPr lang="en-US"/>
          </a:p>
        </p:txBody>
      </p:sp>
      <p:sp>
        <p:nvSpPr>
          <p:cNvPr id="7373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829675"/>
            <a:ext cx="2971800" cy="4651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2885" tIns="46442" rIns="92885" bIns="46442" numCol="1" anchor="b" anchorCtr="0" compatLnSpc="1">
            <a:prstTxWarp prst="textNoShape">
              <a:avLst/>
            </a:prstTxWarp>
          </a:bodyPr>
          <a:lstStyle>
            <a:lvl1pPr algn="r" defTabSz="928688" eaLnBrk="0" hangingPunct="0">
              <a:defRPr sz="1200">
                <a:solidFill>
                  <a:schemeClr val="tx1"/>
                </a:solidFill>
                <a:latin typeface="Times" pitchFamily="18" charset="0"/>
              </a:defRPr>
            </a:lvl1pPr>
          </a:lstStyle>
          <a:p>
            <a:fld id="{BB0F51AA-6698-42E4-8A9F-97E76DC3E49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53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1pPr>
    <a:lvl2pPr marL="73152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2pPr>
    <a:lvl3pPr marL="146304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3pPr>
    <a:lvl4pPr marL="219456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4pPr>
    <a:lvl5pPr marL="2926080" algn="l" rtl="0" fontAlgn="base">
      <a:spcBef>
        <a:spcPct val="30000"/>
      </a:spcBef>
      <a:spcAft>
        <a:spcPct val="0"/>
      </a:spcAft>
      <a:defRPr sz="1900" kern="1200">
        <a:solidFill>
          <a:schemeClr val="tx1"/>
        </a:solidFill>
        <a:latin typeface="Times" pitchFamily="18" charset="0"/>
        <a:ea typeface="+mn-ea"/>
        <a:cs typeface="+mn-cs"/>
      </a:defRPr>
    </a:lvl5pPr>
    <a:lvl6pPr marL="365760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438912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512064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5852160" algn="l" defTabSz="1463040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B0F51AA-6698-42E4-8A9F-97E76DC3E495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151064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2556513"/>
            <a:ext cx="12435840" cy="1764030"/>
          </a:xfrm>
        </p:spPr>
        <p:txBody>
          <a:bodyPr/>
          <a:lstStyle>
            <a:lvl1pPr>
              <a:defRPr sz="54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194560" y="4663440"/>
            <a:ext cx="10241280" cy="2103120"/>
          </a:xfrm>
        </p:spPr>
        <p:txBody>
          <a:bodyPr/>
          <a:lstStyle>
            <a:lvl1pPr marL="0" indent="0" algn="ctr">
              <a:buNone/>
              <a:defRPr sz="3600"/>
            </a:lvl1pPr>
            <a:lvl2pPr marL="731520" indent="0" algn="ctr">
              <a:buNone/>
              <a:defRPr/>
            </a:lvl2pPr>
            <a:lvl3pPr marL="1463040" indent="0" algn="ctr">
              <a:buNone/>
              <a:defRPr/>
            </a:lvl3pPr>
            <a:lvl4pPr marL="2194560" indent="0" algn="ctr">
              <a:buNone/>
              <a:defRPr/>
            </a:lvl4pPr>
            <a:lvl5pPr marL="2926080" indent="0" algn="ctr">
              <a:buNone/>
              <a:defRPr/>
            </a:lvl5pPr>
            <a:lvl6pPr marL="3657600" indent="0" algn="ctr">
              <a:buNone/>
              <a:defRPr/>
            </a:lvl6pPr>
            <a:lvl7pPr marL="4389120" indent="0" algn="ctr">
              <a:buNone/>
              <a:defRPr/>
            </a:lvl7pPr>
            <a:lvl8pPr marL="5120640" indent="0" algn="ctr">
              <a:buNone/>
              <a:defRPr/>
            </a:lvl8pPr>
            <a:lvl9pPr marL="5852160" indent="0" algn="ctr">
              <a:buNone/>
              <a:defRPr/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D941785-CE90-41A5-9A93-A75AB0528A8B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91201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6D6D7B7-707E-48B4-95AE-047059108290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6558182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0965181" y="731520"/>
            <a:ext cx="3573779" cy="704088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43840" y="731520"/>
            <a:ext cx="10477501" cy="704088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677F18E-429D-4BEC-AD0F-FC3653A153E9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09703636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31520"/>
            <a:ext cx="1426464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243840" y="2103120"/>
            <a:ext cx="14295120" cy="5669280"/>
          </a:xfrm>
        </p:spPr>
        <p:txBody>
          <a:bodyPr/>
          <a:lstStyle/>
          <a:p>
            <a:r>
              <a:rPr lang="en-US" smtClean="0"/>
              <a:t>Click icon to add table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60320" y="7888606"/>
            <a:ext cx="963168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3840" y="7888606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01600" y="7888606"/>
            <a:ext cx="1584960" cy="274320"/>
          </a:xfrm>
        </p:spPr>
        <p:txBody>
          <a:bodyPr/>
          <a:lstStyle>
            <a:lvl1pPr>
              <a:defRPr/>
            </a:lvl1pPr>
          </a:lstStyle>
          <a:p>
            <a:fld id="{7D38C8BE-F0B8-47FD-9004-2626992250B1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6597311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chart" preserve="1">
  <p:cSld name="Title and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731520"/>
            <a:ext cx="14264640" cy="109728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hart Placeholder 2"/>
          <p:cNvSpPr>
            <a:spLocks noGrp="1"/>
          </p:cNvSpPr>
          <p:nvPr>
            <p:ph type="chart" idx="1"/>
          </p:nvPr>
        </p:nvSpPr>
        <p:spPr>
          <a:xfrm>
            <a:off x="243840" y="2103120"/>
            <a:ext cx="14295120" cy="5669280"/>
          </a:xfrm>
        </p:spPr>
        <p:txBody>
          <a:bodyPr/>
          <a:lstStyle/>
          <a:p>
            <a:r>
              <a:rPr lang="en-US" smtClean="0"/>
              <a:t>Click icon to add chart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2560320" y="7888606"/>
            <a:ext cx="963168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243840" y="7888606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2801600" y="7888606"/>
            <a:ext cx="1584960" cy="274320"/>
          </a:xfrm>
        </p:spPr>
        <p:txBody>
          <a:bodyPr/>
          <a:lstStyle>
            <a:lvl1pPr>
              <a:defRPr/>
            </a:lvl1pPr>
          </a:lstStyle>
          <a:p>
            <a:fld id="{94372395-E3B6-4A72-8716-74ECCA5B6864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9590231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43840" y="838200"/>
            <a:ext cx="14264640" cy="975360"/>
          </a:xfrm>
        </p:spPr>
        <p:txBody>
          <a:bodyPr/>
          <a:lstStyle>
            <a:lvl1pPr>
              <a:defRPr sz="4400" baseline="0">
                <a:latin typeface="Calibri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1313" indent="-341313">
              <a:spcBef>
                <a:spcPts val="960"/>
              </a:spcBef>
              <a:defRPr sz="3600"/>
            </a:lvl1pPr>
            <a:lvl2pPr marL="803275" indent="-355600">
              <a:defRPr sz="3200"/>
            </a:lvl2pPr>
            <a:lvl3pPr marL="1146175" indent="-285750">
              <a:defRPr sz="2800"/>
            </a:lvl3pPr>
            <a:lvl4pPr marL="1487488" indent="-249238">
              <a:defRPr/>
            </a:lvl4pPr>
            <a:lvl5pPr marL="1768475" indent="-214313">
              <a:defRPr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>
          <a:xfrm>
            <a:off x="12705304" y="7878744"/>
            <a:ext cx="1828800" cy="274320"/>
          </a:xfrm>
        </p:spPr>
        <p:txBody>
          <a:bodyPr/>
          <a:lstStyle>
            <a:lvl1pPr>
              <a:defRPr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28600" y="7874896"/>
            <a:ext cx="1584960" cy="274320"/>
          </a:xfrm>
        </p:spPr>
        <p:txBody>
          <a:bodyPr/>
          <a:lstStyle>
            <a:lvl1pPr algn="l">
              <a:defRPr/>
            </a:lvl1pPr>
          </a:lstStyle>
          <a:p>
            <a:fld id="{A159CEC4-A8E1-4F11-A707-62DA653B13D9}" type="slidenum">
              <a:rPr lang="en-US" smtClean="0"/>
              <a:pPr/>
              <a:t>‹#›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38520726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5701" y="5288281"/>
            <a:ext cx="12435840" cy="1634490"/>
          </a:xfrm>
        </p:spPr>
        <p:txBody>
          <a:bodyPr anchor="t"/>
          <a:lstStyle>
            <a:lvl1pPr algn="l">
              <a:defRPr sz="64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5701" y="3488056"/>
            <a:ext cx="12435840" cy="1800224"/>
          </a:xfrm>
        </p:spPr>
        <p:txBody>
          <a:bodyPr anchor="b"/>
          <a:lstStyle>
            <a:lvl1pPr marL="0" indent="0">
              <a:buNone/>
              <a:defRPr sz="3200"/>
            </a:lvl1pPr>
            <a:lvl2pPr marL="731520" indent="0">
              <a:buNone/>
              <a:defRPr sz="2900"/>
            </a:lvl2pPr>
            <a:lvl3pPr marL="1463040" indent="0">
              <a:buNone/>
              <a:defRPr sz="2600"/>
            </a:lvl3pPr>
            <a:lvl4pPr marL="2194560" indent="0">
              <a:buNone/>
              <a:defRPr sz="2200"/>
            </a:lvl4pPr>
            <a:lvl5pPr marL="2926080" indent="0">
              <a:buNone/>
              <a:defRPr sz="2200"/>
            </a:lvl5pPr>
            <a:lvl6pPr marL="3657600" indent="0">
              <a:buNone/>
              <a:defRPr sz="2200"/>
            </a:lvl6pPr>
            <a:lvl7pPr marL="4389120" indent="0">
              <a:buNone/>
              <a:defRPr sz="2200"/>
            </a:lvl7pPr>
            <a:lvl8pPr marL="5120640" indent="0">
              <a:buNone/>
              <a:defRPr sz="2200"/>
            </a:lvl8pPr>
            <a:lvl9pPr marL="5852160" indent="0">
              <a:buNone/>
              <a:defRPr sz="22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32392D-8041-4C9C-B172-B92FB4FCFB8E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1630051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43846" y="2103120"/>
            <a:ext cx="7025640" cy="566928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513326" y="2103120"/>
            <a:ext cx="7025640" cy="5669280"/>
          </a:xfrm>
        </p:spPr>
        <p:txBody>
          <a:bodyPr/>
          <a:lstStyle>
            <a:lvl1pPr>
              <a:defRPr sz="4500"/>
            </a:lvl1pPr>
            <a:lvl2pPr>
              <a:defRPr sz="3800"/>
            </a:lvl2pPr>
            <a:lvl3pPr>
              <a:defRPr sz="3200"/>
            </a:lvl3pPr>
            <a:lvl4pPr>
              <a:defRPr sz="2900"/>
            </a:lvl4pPr>
            <a:lvl5pPr>
              <a:defRPr sz="2900"/>
            </a:lvl5pPr>
            <a:lvl6pPr>
              <a:defRPr sz="2900"/>
            </a:lvl6pPr>
            <a:lvl7pPr>
              <a:defRPr sz="2900"/>
            </a:lvl7pPr>
            <a:lvl8pPr>
              <a:defRPr sz="2900"/>
            </a:lvl8pPr>
            <a:lvl9pPr>
              <a:defRPr sz="2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234664E-873C-4197-8235-F307F177DF35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4251683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0" y="329566"/>
            <a:ext cx="13167360" cy="13716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1520" y="1842136"/>
            <a:ext cx="6464301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31520" y="2609849"/>
            <a:ext cx="6464301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432046" y="1842136"/>
            <a:ext cx="6466840" cy="767715"/>
          </a:xfrm>
        </p:spPr>
        <p:txBody>
          <a:bodyPr anchor="b"/>
          <a:lstStyle>
            <a:lvl1pPr marL="0" indent="0">
              <a:buNone/>
              <a:defRPr sz="3800" b="1"/>
            </a:lvl1pPr>
            <a:lvl2pPr marL="731520" indent="0">
              <a:buNone/>
              <a:defRPr sz="3200" b="1"/>
            </a:lvl2pPr>
            <a:lvl3pPr marL="1463040" indent="0">
              <a:buNone/>
              <a:defRPr sz="2900" b="1"/>
            </a:lvl3pPr>
            <a:lvl4pPr marL="2194560" indent="0">
              <a:buNone/>
              <a:defRPr sz="2600" b="1"/>
            </a:lvl4pPr>
            <a:lvl5pPr marL="2926080" indent="0">
              <a:buNone/>
              <a:defRPr sz="2600" b="1"/>
            </a:lvl5pPr>
            <a:lvl6pPr marL="3657600" indent="0">
              <a:buNone/>
              <a:defRPr sz="2600" b="1"/>
            </a:lvl6pPr>
            <a:lvl7pPr marL="4389120" indent="0">
              <a:buNone/>
              <a:defRPr sz="2600" b="1"/>
            </a:lvl7pPr>
            <a:lvl8pPr marL="5120640" indent="0">
              <a:buNone/>
              <a:defRPr sz="2600" b="1"/>
            </a:lvl8pPr>
            <a:lvl9pPr marL="5852160" indent="0">
              <a:buNone/>
              <a:defRPr sz="2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432046" y="2609849"/>
            <a:ext cx="6466840" cy="4741546"/>
          </a:xfrm>
        </p:spPr>
        <p:txBody>
          <a:bodyPr/>
          <a:lstStyle>
            <a:lvl1pPr>
              <a:defRPr sz="3800"/>
            </a:lvl1pPr>
            <a:lvl2pPr>
              <a:defRPr sz="3200"/>
            </a:lvl2pPr>
            <a:lvl3pPr>
              <a:defRPr sz="2900"/>
            </a:lvl3pPr>
            <a:lvl4pPr>
              <a:defRPr sz="2600"/>
            </a:lvl4pPr>
            <a:lvl5pPr>
              <a:defRPr sz="2600"/>
            </a:lvl5pPr>
            <a:lvl6pPr>
              <a:defRPr sz="2600"/>
            </a:lvl6pPr>
            <a:lvl7pPr>
              <a:defRPr sz="2600"/>
            </a:lvl7pPr>
            <a:lvl8pPr>
              <a:defRPr sz="2600"/>
            </a:lvl8pPr>
            <a:lvl9pPr>
              <a:defRPr sz="2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8218565-41D9-4DAB-8214-DD27AB5DE01B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23878749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C8478BF-1F7B-4A65-BF09-BFF827AA38B2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5077464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oter Placeholder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DF9B344-2C34-46CE-B360-7AD5D40A7D35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1079317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1526" y="327659"/>
            <a:ext cx="4813301" cy="1394461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20080" y="327663"/>
            <a:ext cx="8178800" cy="7023736"/>
          </a:xfrm>
        </p:spPr>
        <p:txBody>
          <a:bodyPr/>
          <a:lstStyle>
            <a:lvl1pPr>
              <a:defRPr sz="5100"/>
            </a:lvl1pPr>
            <a:lvl2pPr>
              <a:defRPr sz="4500"/>
            </a:lvl2pPr>
            <a:lvl3pPr>
              <a:defRPr sz="3800"/>
            </a:lvl3pPr>
            <a:lvl4pPr>
              <a:defRPr sz="3200"/>
            </a:lvl4pPr>
            <a:lvl5pPr>
              <a:defRPr sz="3200"/>
            </a:lvl5pPr>
            <a:lvl6pPr>
              <a:defRPr sz="3200"/>
            </a:lvl6pPr>
            <a:lvl7pPr>
              <a:defRPr sz="3200"/>
            </a:lvl7pPr>
            <a:lvl8pPr>
              <a:defRPr sz="3200"/>
            </a:lvl8pPr>
            <a:lvl9pPr>
              <a:defRPr sz="32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31526" y="1722124"/>
            <a:ext cx="4813301" cy="562927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483A3E1-BD29-4077-9B0E-4C2D47CD7A36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344155486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67661" y="5760722"/>
            <a:ext cx="8778240" cy="680086"/>
          </a:xfrm>
        </p:spPr>
        <p:txBody>
          <a:bodyPr anchor="b"/>
          <a:lstStyle>
            <a:lvl1pPr algn="l">
              <a:defRPr sz="32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67661" y="735330"/>
            <a:ext cx="8778240" cy="4937760"/>
          </a:xfrm>
        </p:spPr>
        <p:txBody>
          <a:bodyPr/>
          <a:lstStyle>
            <a:lvl1pPr marL="0" indent="0">
              <a:buNone/>
              <a:defRPr sz="5100"/>
            </a:lvl1pPr>
            <a:lvl2pPr marL="731520" indent="0">
              <a:buNone/>
              <a:defRPr sz="4500"/>
            </a:lvl2pPr>
            <a:lvl3pPr marL="1463040" indent="0">
              <a:buNone/>
              <a:defRPr sz="3800"/>
            </a:lvl3pPr>
            <a:lvl4pPr marL="2194560" indent="0">
              <a:buNone/>
              <a:defRPr sz="3200"/>
            </a:lvl4pPr>
            <a:lvl5pPr marL="2926080" indent="0">
              <a:buNone/>
              <a:defRPr sz="3200"/>
            </a:lvl5pPr>
            <a:lvl6pPr marL="3657600" indent="0">
              <a:buNone/>
              <a:defRPr sz="3200"/>
            </a:lvl6pPr>
            <a:lvl7pPr marL="4389120" indent="0">
              <a:buNone/>
              <a:defRPr sz="3200"/>
            </a:lvl7pPr>
            <a:lvl8pPr marL="5120640" indent="0">
              <a:buNone/>
              <a:defRPr sz="3200"/>
            </a:lvl8pPr>
            <a:lvl9pPr marL="5852160" indent="0">
              <a:buNone/>
              <a:defRPr sz="3200"/>
            </a:lvl9pPr>
          </a:lstStyle>
          <a:p>
            <a:r>
              <a:rPr lang="en-US" smtClean="0"/>
              <a:t>Click icon to add picture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867661" y="6440807"/>
            <a:ext cx="8778240" cy="965835"/>
          </a:xfrm>
        </p:spPr>
        <p:txBody>
          <a:bodyPr/>
          <a:lstStyle>
            <a:lvl1pPr marL="0" indent="0">
              <a:buNone/>
              <a:defRPr sz="2200"/>
            </a:lvl1pPr>
            <a:lvl2pPr marL="731520" indent="0">
              <a:buNone/>
              <a:defRPr sz="1900"/>
            </a:lvl2pPr>
            <a:lvl3pPr marL="1463040" indent="0">
              <a:buNone/>
              <a:defRPr sz="1600"/>
            </a:lvl3pPr>
            <a:lvl4pPr marL="2194560" indent="0">
              <a:buNone/>
              <a:defRPr sz="1400"/>
            </a:lvl4pPr>
            <a:lvl5pPr marL="2926080" indent="0">
              <a:buNone/>
              <a:defRPr sz="1400"/>
            </a:lvl5pPr>
            <a:lvl6pPr marL="3657600" indent="0">
              <a:buNone/>
              <a:defRPr sz="1400"/>
            </a:lvl6pPr>
            <a:lvl7pPr marL="4389120" indent="0">
              <a:buNone/>
              <a:defRPr sz="1400"/>
            </a:lvl7pPr>
            <a:lvl8pPr marL="5120640" indent="0">
              <a:buNone/>
              <a:defRPr sz="1400"/>
            </a:lvl8pPr>
            <a:lvl9pPr marL="585216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AB630E7-5DCD-459F-AFA0-36EEE9D4EFAD}" type="slidenum">
              <a:rPr lang="en-US"/>
              <a:pPr/>
              <a:t>‹#›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288556665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018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43840" y="838200"/>
            <a:ext cx="14264640" cy="9753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</a:p>
        </p:txBody>
      </p:sp>
      <p:sp>
        <p:nvSpPr>
          <p:cNvPr id="3420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43840" y="1981200"/>
            <a:ext cx="14295120" cy="579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</a:p>
        </p:txBody>
      </p:sp>
      <p:sp>
        <p:nvSpPr>
          <p:cNvPr id="342020" name="Rectangle 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560320" y="7888606"/>
            <a:ext cx="963168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1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243840" y="7888606"/>
            <a:ext cx="182880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algn="l" eaLnBrk="0" hangingPunct="0">
              <a:defRPr sz="1900">
                <a:solidFill>
                  <a:srgbClr val="82151A"/>
                </a:solidFill>
              </a:defRPr>
            </a:lvl1pPr>
          </a:lstStyle>
          <a:p>
            <a:endParaRPr lang="en-US"/>
          </a:p>
        </p:txBody>
      </p:sp>
      <p:sp>
        <p:nvSpPr>
          <p:cNvPr id="342022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2801600" y="7888606"/>
            <a:ext cx="1584960" cy="274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400">
                <a:solidFill>
                  <a:srgbClr val="82151A"/>
                </a:solidFill>
              </a:defRPr>
            </a:lvl1pPr>
          </a:lstStyle>
          <a:p>
            <a:fld id="{D02B7DFF-E3FD-4CF5-975B-2BAF331A4F68}" type="slidenum">
              <a:rPr lang="en-US"/>
              <a:pPr/>
              <a:t>‹#›</a:t>
            </a:fld>
            <a:endParaRPr lang="en-US" sz="1900"/>
          </a:p>
        </p:txBody>
      </p:sp>
      <p:pic>
        <p:nvPicPr>
          <p:cNvPr id="342023" name="Picture 7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50"/>
          <a:stretch>
            <a:fillRect/>
          </a:stretch>
        </p:blipFill>
        <p:spPr bwMode="auto">
          <a:xfrm>
            <a:off x="0" y="0"/>
            <a:ext cx="14630400" cy="76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42024" name="Line 8"/>
          <p:cNvSpPr>
            <a:spLocks noChangeShapeType="1"/>
          </p:cNvSpPr>
          <p:nvPr/>
        </p:nvSpPr>
        <p:spPr bwMode="auto">
          <a:xfrm>
            <a:off x="0" y="762000"/>
            <a:ext cx="14630400" cy="0"/>
          </a:xfrm>
          <a:prstGeom prst="line">
            <a:avLst/>
          </a:prstGeom>
          <a:noFill/>
          <a:ln w="57150">
            <a:solidFill>
              <a:schemeClr val="bg2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lIns="146304" tIns="73152" rIns="146304" bIns="73152" anchor="ctr"/>
          <a:lstStyle/>
          <a:p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2" r:id="rId1"/>
    <p:sldLayoutId id="2147483653" r:id="rId2"/>
    <p:sldLayoutId id="2147483654" r:id="rId3"/>
    <p:sldLayoutId id="2147483655" r:id="rId4"/>
    <p:sldLayoutId id="2147483656" r:id="rId5"/>
    <p:sldLayoutId id="2147483657" r:id="rId6"/>
    <p:sldLayoutId id="2147483658" r:id="rId7"/>
    <p:sldLayoutId id="2147483659" r:id="rId8"/>
    <p:sldLayoutId id="2147483660" r:id="rId9"/>
    <p:sldLayoutId id="2147483661" r:id="rId10"/>
    <p:sldLayoutId id="2147483662" r:id="rId11"/>
    <p:sldLayoutId id="2147483663" r:id="rId12"/>
    <p:sldLayoutId id="2147483664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ctr" rtl="0" eaLnBrk="1" fontAlgn="base" hangingPunct="1">
        <a:spcBef>
          <a:spcPct val="0"/>
        </a:spcBef>
        <a:spcAft>
          <a:spcPct val="0"/>
        </a:spcAft>
        <a:defRPr sz="4400" b="1" baseline="0">
          <a:solidFill>
            <a:schemeClr val="bg2"/>
          </a:solidFill>
          <a:latin typeface="Calibri" pitchFamily="34" charset="0"/>
          <a:ea typeface="+mj-ea"/>
          <a:cs typeface="+mj-cs"/>
        </a:defRPr>
      </a:lvl1pPr>
      <a:lvl2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2pPr>
      <a:lvl3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3pPr>
      <a:lvl4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4pPr>
      <a:lvl5pPr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5pPr>
      <a:lvl6pPr marL="73152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6pPr>
      <a:lvl7pPr marL="146304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7pPr>
      <a:lvl8pPr marL="219456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8pPr>
      <a:lvl9pPr marL="2926080" algn="ctr" rtl="0" eaLnBrk="1" fontAlgn="base" hangingPunct="1">
        <a:spcBef>
          <a:spcPct val="0"/>
        </a:spcBef>
        <a:spcAft>
          <a:spcPct val="0"/>
        </a:spcAft>
        <a:defRPr sz="5800">
          <a:solidFill>
            <a:schemeClr val="bg2"/>
          </a:solidFill>
          <a:latin typeface="Arial" pitchFamily="34" charset="0"/>
        </a:defRPr>
      </a:lvl9pPr>
    </p:titleStyle>
    <p:bodyStyle>
      <a:lvl1pPr marL="341313" indent="-341313" algn="l" rtl="0" eaLnBrk="1" fontAlgn="base" hangingPunct="1">
        <a:spcBef>
          <a:spcPct val="20000"/>
        </a:spcBef>
        <a:spcAft>
          <a:spcPct val="0"/>
        </a:spcAft>
        <a:buChar char="•"/>
        <a:defRPr sz="3600" baseline="0">
          <a:solidFill>
            <a:srgbClr val="82151A"/>
          </a:solidFill>
          <a:latin typeface="Calibri" pitchFamily="34" charset="0"/>
          <a:ea typeface="+mn-ea"/>
          <a:cs typeface="+mn-cs"/>
        </a:defRPr>
      </a:lvl1pPr>
      <a:lvl2pPr marL="803275" indent="-355600" algn="l" rtl="0" eaLnBrk="1" fontAlgn="base" hangingPunct="1">
        <a:spcBef>
          <a:spcPct val="20000"/>
        </a:spcBef>
        <a:spcAft>
          <a:spcPct val="0"/>
        </a:spcAft>
        <a:buChar char="–"/>
        <a:defRPr sz="3200" baseline="0">
          <a:solidFill>
            <a:schemeClr val="bg2"/>
          </a:solidFill>
          <a:latin typeface="Calibri" pitchFamily="34" charset="0"/>
        </a:defRPr>
      </a:lvl2pPr>
      <a:lvl3pPr marL="1146175" indent="-285750" algn="l" rtl="0" eaLnBrk="1" fontAlgn="base" hangingPunct="1">
        <a:spcBef>
          <a:spcPct val="20000"/>
        </a:spcBef>
        <a:spcAft>
          <a:spcPct val="0"/>
        </a:spcAft>
        <a:buChar char="•"/>
        <a:defRPr sz="2800" baseline="0">
          <a:solidFill>
            <a:srgbClr val="82151A"/>
          </a:solidFill>
          <a:latin typeface="Calibri" pitchFamily="34" charset="0"/>
        </a:defRPr>
      </a:lvl3pPr>
      <a:lvl4pPr marL="1487488" indent="-249238" algn="l" rtl="0" eaLnBrk="1" fontAlgn="base" hangingPunct="1">
        <a:spcBef>
          <a:spcPct val="20000"/>
        </a:spcBef>
        <a:spcAft>
          <a:spcPct val="0"/>
        </a:spcAft>
        <a:buChar char="–"/>
        <a:defRPr sz="2400" baseline="0">
          <a:solidFill>
            <a:schemeClr val="tx1"/>
          </a:solidFill>
          <a:latin typeface="Calibri" pitchFamily="34" charset="0"/>
        </a:defRPr>
      </a:lvl4pPr>
      <a:lvl5pPr marL="1768475" indent="-214313" algn="l" rtl="0" eaLnBrk="1" fontAlgn="base" hangingPunct="1">
        <a:spcBef>
          <a:spcPct val="20000"/>
        </a:spcBef>
        <a:spcAft>
          <a:spcPct val="0"/>
        </a:spcAft>
        <a:buChar char="»"/>
        <a:defRPr sz="2100" baseline="0">
          <a:solidFill>
            <a:srgbClr val="82151A"/>
          </a:solidFill>
          <a:latin typeface="Calibri" pitchFamily="34" charset="0"/>
        </a:defRPr>
      </a:lvl5pPr>
      <a:lvl6pPr marL="356616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6pPr>
      <a:lvl7pPr marL="429768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7pPr>
      <a:lvl8pPr marL="502920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8pPr>
      <a:lvl9pPr marL="5760720" indent="-365760" algn="l" rtl="0" eaLnBrk="1" fontAlgn="base" hangingPunct="1">
        <a:spcBef>
          <a:spcPct val="20000"/>
        </a:spcBef>
        <a:spcAft>
          <a:spcPct val="0"/>
        </a:spcAft>
        <a:buChar char="»"/>
        <a:defRPr>
          <a:solidFill>
            <a:srgbClr val="82151A"/>
          </a:solidFill>
          <a:latin typeface="+mn-lt"/>
        </a:defRPr>
      </a:lvl9pPr>
    </p:bodyStyle>
    <p:otherStyle>
      <a:defPPr>
        <a:defRPr lang="en-US"/>
      </a:defPPr>
      <a:lvl1pPr marL="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7315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4630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3pPr>
      <a:lvl4pPr marL="21945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4pPr>
      <a:lvl5pPr marL="292608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5pPr>
      <a:lvl6pPr marL="365760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6pPr>
      <a:lvl7pPr marL="438912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7pPr>
      <a:lvl8pPr marL="512064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8pPr>
      <a:lvl9pPr marL="5852160" algn="l" defTabSz="1463040" rtl="0" eaLnBrk="1" latinLnBrk="0" hangingPunct="1">
        <a:defRPr sz="2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6.png"/><Relationship Id="rId7" Type="http://schemas.openxmlformats.org/officeDocument/2006/relationships/image" Target="../media/image2.png"/><Relationship Id="rId12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11" Type="http://schemas.openxmlformats.org/officeDocument/2006/relationships/image" Target="../media/image33.png"/><Relationship Id="rId5" Type="http://schemas.openxmlformats.org/officeDocument/2006/relationships/image" Target="../media/image28.png"/><Relationship Id="rId10" Type="http://schemas.openxmlformats.org/officeDocument/2006/relationships/image" Target="../media/image32.png"/><Relationship Id="rId4" Type="http://schemas.openxmlformats.org/officeDocument/2006/relationships/image" Target="../media/image27.png"/><Relationship Id="rId9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685800" y="1524000"/>
            <a:ext cx="13182600" cy="2312670"/>
          </a:xfrm>
        </p:spPr>
        <p:txBody>
          <a:bodyPr/>
          <a:lstStyle/>
          <a:p>
            <a:r>
              <a:rPr lang="en-US" sz="4800" dirty="0" smtClean="0"/>
              <a:t>Using </a:t>
            </a:r>
            <a:r>
              <a:rPr lang="en-US" sz="4800" dirty="0" err="1" smtClean="0"/>
              <a:t>CyberShake</a:t>
            </a:r>
            <a:r>
              <a:rPr lang="en-US" sz="4800" dirty="0" smtClean="0"/>
              <a:t> 3D Ground Motion Simulation Workflows to Advance Central California PSHA</a:t>
            </a:r>
            <a:endParaRPr lang="en-US" sz="4800" dirty="0"/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>
          <a:xfrm>
            <a:off x="487680" y="5867400"/>
            <a:ext cx="10241280" cy="1935480"/>
          </a:xfrm>
        </p:spPr>
        <p:txBody>
          <a:bodyPr/>
          <a:lstStyle/>
          <a:p>
            <a:pPr algn="l">
              <a:spcBef>
                <a:spcPts val="0"/>
              </a:spcBef>
            </a:pPr>
            <a:r>
              <a:rPr lang="en-US" sz="2800" dirty="0">
                <a:solidFill>
                  <a:schemeClr val="tx1"/>
                </a:solidFill>
              </a:rPr>
              <a:t>Scott </a:t>
            </a:r>
            <a:r>
              <a:rPr lang="en-US" sz="2800" dirty="0" smtClean="0">
                <a:solidFill>
                  <a:schemeClr val="tx1"/>
                </a:solidFill>
              </a:rPr>
              <a:t>Callaghan</a:t>
            </a: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Southern California Earthquake Center</a:t>
            </a: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2017 SSA Annual Meeting</a:t>
            </a:r>
            <a:endParaRPr lang="en-US" sz="2800" dirty="0">
              <a:solidFill>
                <a:schemeClr val="tx1"/>
              </a:solidFill>
            </a:endParaRPr>
          </a:p>
          <a:p>
            <a:pPr algn="l">
              <a:spcBef>
                <a:spcPts val="0"/>
              </a:spcBef>
            </a:pPr>
            <a:r>
              <a:rPr lang="en-US" sz="2800" dirty="0" smtClean="0">
                <a:solidFill>
                  <a:schemeClr val="tx1"/>
                </a:solidFill>
              </a:rPr>
              <a:t>April 18, 2017</a:t>
            </a:r>
            <a:endParaRPr lang="en-US" sz="2800" dirty="0">
              <a:solidFill>
                <a:schemeClr val="tx1"/>
              </a:solidFill>
            </a:endParaRPr>
          </a:p>
        </p:txBody>
      </p:sp>
      <p:pic>
        <p:nvPicPr>
          <p:cNvPr id="6" name="Picture 10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34800" y="5878513"/>
            <a:ext cx="2544763" cy="197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Subtitle 4"/>
          <p:cNvSpPr txBox="1">
            <a:spLocks/>
          </p:cNvSpPr>
          <p:nvPr/>
        </p:nvSpPr>
        <p:spPr bwMode="auto">
          <a:xfrm>
            <a:off x="4152900" y="4084320"/>
            <a:ext cx="6248400" cy="12496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46304" tIns="73152" rIns="146304" bIns="73152" numCol="1" anchor="t" anchorCtr="0" compatLnSpc="1">
            <a:prstTxWarp prst="textNoShape">
              <a:avLst/>
            </a:prstTxWarp>
          </a:bodyPr>
          <a:lstStyle>
            <a:lvl1pPr marL="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3600">
                <a:solidFill>
                  <a:srgbClr val="82151A"/>
                </a:solidFill>
                <a:latin typeface="+mn-lt"/>
                <a:ea typeface="+mn-ea"/>
                <a:cs typeface="+mn-cs"/>
              </a:defRPr>
            </a:lvl1pPr>
            <a:lvl2pPr marL="73152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bg2"/>
                </a:solidFill>
                <a:latin typeface="+mn-lt"/>
              </a:defRPr>
            </a:lvl2pPr>
            <a:lvl3pPr marL="146304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rgbClr val="82151A"/>
                </a:solidFill>
                <a:latin typeface="+mn-lt"/>
              </a:defRPr>
            </a:lvl3pPr>
            <a:lvl4pPr marL="219456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chemeClr val="tx1"/>
                </a:solidFill>
                <a:latin typeface="+mn-lt"/>
              </a:defRPr>
            </a:lvl4pPr>
            <a:lvl5pPr marL="292608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5pPr>
            <a:lvl6pPr marL="365760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6pPr>
            <a:lvl7pPr marL="438912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7pPr>
            <a:lvl8pPr marL="512064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8pPr>
            <a:lvl9pPr marL="5852160" indent="0" algn="ctr" rtl="0" eaLnBrk="1" fontAlgn="base" hangingPunct="1">
              <a:spcBef>
                <a:spcPct val="20000"/>
              </a:spcBef>
              <a:spcAft>
                <a:spcPct val="0"/>
              </a:spcAft>
              <a:buNone/>
              <a:defRPr>
                <a:solidFill>
                  <a:srgbClr val="82151A"/>
                </a:solidFill>
                <a:latin typeface="+mn-lt"/>
              </a:defRPr>
            </a:lvl9pPr>
          </a:lstStyle>
          <a:p>
            <a:pPr>
              <a:spcBef>
                <a:spcPts val="0"/>
              </a:spcBef>
            </a:pPr>
            <a:r>
              <a:rPr lang="en-US" dirty="0" smtClean="0">
                <a:latin typeface="Calibri" pitchFamily="34" charset="0"/>
              </a:rPr>
              <a:t>2017 SSA Annual Meeting</a:t>
            </a:r>
          </a:p>
          <a:p>
            <a:pPr>
              <a:spcBef>
                <a:spcPts val="0"/>
              </a:spcBef>
            </a:pPr>
            <a:r>
              <a:rPr lang="en-US" dirty="0" smtClean="0">
                <a:latin typeface="Calibri" pitchFamily="34" charset="0"/>
              </a:rPr>
              <a:t>April 18, 2017</a:t>
            </a:r>
            <a:endParaRPr lang="en-US" dirty="0">
              <a:latin typeface="Calibri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29600" y="2133600"/>
            <a:ext cx="6323265" cy="563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Continue to run </a:t>
            </a:r>
            <a:r>
              <a:rPr lang="en-US" dirty="0" err="1" smtClean="0"/>
              <a:t>CyberShake</a:t>
            </a:r>
            <a:r>
              <a:rPr lang="en-US" dirty="0" smtClean="0"/>
              <a:t> in new regions</a:t>
            </a:r>
            <a:endParaRPr lang="en-US" dirty="0"/>
          </a:p>
          <a:p>
            <a:pPr lvl="1"/>
            <a:r>
              <a:rPr lang="en-US" dirty="0" smtClean="0"/>
              <a:t>Bay Area?</a:t>
            </a:r>
          </a:p>
          <a:p>
            <a:r>
              <a:rPr lang="en-US" dirty="0" smtClean="0"/>
              <a:t>Integrate UCERF 3 ruptures</a:t>
            </a:r>
          </a:p>
          <a:p>
            <a:pPr lvl="1"/>
            <a:r>
              <a:rPr lang="en-US" dirty="0" smtClean="0"/>
              <a:t>Must reduce rupture set for 3D simulations</a:t>
            </a:r>
          </a:p>
          <a:p>
            <a:r>
              <a:rPr lang="en-US" dirty="0" smtClean="0"/>
              <a:t>Increase maximum frequency</a:t>
            </a:r>
          </a:p>
          <a:p>
            <a:pPr lvl="1"/>
            <a:r>
              <a:rPr lang="en-US" dirty="0" smtClean="0"/>
              <a:t>Must include additional physics</a:t>
            </a:r>
          </a:p>
          <a:p>
            <a:pPr lvl="2"/>
            <a:r>
              <a:rPr lang="en-US" dirty="0" smtClean="0"/>
              <a:t>Frequency-dependent Q</a:t>
            </a:r>
          </a:p>
          <a:p>
            <a:pPr lvl="2"/>
            <a:r>
              <a:rPr lang="en-US" dirty="0" smtClean="0"/>
              <a:t>Velocity model heterogeneities</a:t>
            </a:r>
          </a:p>
          <a:p>
            <a:pPr lvl="2"/>
            <a:r>
              <a:rPr lang="en-US" dirty="0" smtClean="0"/>
              <a:t>Non-linear effects?</a:t>
            </a: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10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4085643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Questions?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11</a:t>
            </a:fld>
            <a:endParaRPr lang="en-US" sz="1900" dirty="0"/>
          </a:p>
        </p:txBody>
      </p:sp>
      <p:pic>
        <p:nvPicPr>
          <p:cNvPr id="5" name="Picture 4" descr="bigusgs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92666" y="3902055"/>
            <a:ext cx="2292123" cy="846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38727" y="5288808"/>
            <a:ext cx="3158885" cy="881856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7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67400" y="5638800"/>
            <a:ext cx="1981200" cy="12185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16" descr="C:\Users\Philip James\Documents\PetaSHA_Builds\Build_7_31June2008\SCEC_SSA_2008\New_TACC_logo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955754" y="4002087"/>
            <a:ext cx="2550446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USCgrid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475111" y="7332133"/>
            <a:ext cx="9144000" cy="889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203450" y="1883833"/>
            <a:ext cx="1800320" cy="13927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4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648200" y="3723083"/>
            <a:ext cx="2745841" cy="1204119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</p:pic>
      <p:pic>
        <p:nvPicPr>
          <p:cNvPr id="12" name="Picture 9" descr="isi_logo_red_large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248399" y="2034028"/>
            <a:ext cx="1953997" cy="12425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Content Placeholder 17" descr="image_gallery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 bwMode="auto">
          <a:xfrm>
            <a:off x="10363200" y="1895122"/>
            <a:ext cx="3421185" cy="1295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4" name="Group 13"/>
          <p:cNvGrpSpPr/>
          <p:nvPr/>
        </p:nvGrpSpPr>
        <p:grpSpPr>
          <a:xfrm>
            <a:off x="9448800" y="5729736"/>
            <a:ext cx="4445773" cy="629913"/>
            <a:chOff x="3009900" y="4800600"/>
            <a:chExt cx="3619500" cy="512840"/>
          </a:xfrm>
        </p:grpSpPr>
        <p:sp>
          <p:nvSpPr>
            <p:cNvPr id="15" name="Rectangle 14"/>
            <p:cNvSpPr/>
            <p:nvPr/>
          </p:nvSpPr>
          <p:spPr bwMode="auto">
            <a:xfrm>
              <a:off x="3009900" y="4800600"/>
              <a:ext cx="3619500" cy="512840"/>
            </a:xfrm>
            <a:prstGeom prst="rect">
              <a:avLst/>
            </a:prstGeom>
            <a:solidFill>
              <a:schemeClr val="tx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16" name="Picture 2" descr="https://www.olcf.ornl.gov/wp-content/themes/olcf/images/olcf-logo-white.png"/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48000" y="4827665"/>
              <a:ext cx="3524250" cy="4857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8" name="Group 17"/>
          <p:cNvGrpSpPr/>
          <p:nvPr/>
        </p:nvGrpSpPr>
        <p:grpSpPr>
          <a:xfrm>
            <a:off x="1190207" y="7010400"/>
            <a:ext cx="3389164" cy="1085128"/>
            <a:chOff x="-914400" y="852134"/>
            <a:chExt cx="6515100" cy="2085976"/>
          </a:xfrm>
        </p:grpSpPr>
        <p:sp>
          <p:nvSpPr>
            <p:cNvPr id="17" name="Rectangle 16"/>
            <p:cNvSpPr/>
            <p:nvPr/>
          </p:nvSpPr>
          <p:spPr bwMode="auto">
            <a:xfrm>
              <a:off x="-914400" y="852134"/>
              <a:ext cx="6172200" cy="1774030"/>
            </a:xfrm>
            <a:prstGeom prst="rect">
              <a:avLst/>
            </a:prstGeom>
            <a:solidFill>
              <a:srgbClr val="3366CC"/>
            </a:solidFill>
            <a:ln>
              <a:noFill/>
            </a:ln>
            <a:effectLst/>
            <a:extLst/>
          </p:spPr>
          <p:txBody>
            <a:bodyPr vert="horz" wrap="square" lIns="91440" tIns="45720" rIns="91440" bIns="45720" numCol="1" rtlCol="0" anchor="ctr" anchorCtr="0" compatLnSpc="1">
              <a:prstTxWarp prst="textNoShape">
                <a:avLst/>
              </a:prstTxWarp>
            </a:bodyPr>
            <a:lstStyle/>
            <a:p>
              <a:pPr marL="0" marR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3200" b="0" i="0" u="none" strike="noStrike" cap="none" normalizeH="0" baseline="0" smtClean="0">
                <a:ln>
                  <a:noFill/>
                </a:ln>
                <a:solidFill>
                  <a:schemeClr val="tx2"/>
                </a:solidFill>
                <a:effectLst/>
                <a:latin typeface="Arial" pitchFamily="34" charset="0"/>
              </a:endParaRPr>
            </a:p>
          </p:txBody>
        </p:sp>
        <p:pic>
          <p:nvPicPr>
            <p:cNvPr id="3074" name="Picture 2" descr="https://pegasus.isi.edu/wordpress/wp-content/uploads/2015/10/logo.png"/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-762000" y="852134"/>
              <a:ext cx="6362700" cy="20859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2651924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1000" y="1828800"/>
            <a:ext cx="8382000" cy="5791200"/>
          </a:xfrm>
        </p:spPr>
        <p:txBody>
          <a:bodyPr/>
          <a:lstStyle/>
          <a:p>
            <a:pPr marL="225425" indent="-225425">
              <a:spcBef>
                <a:spcPts val="400"/>
              </a:spcBef>
            </a:pPr>
            <a:r>
              <a:rPr lang="en-US" sz="3000" dirty="0" smtClean="0"/>
              <a:t>3D physics-based probabilistic seismic hazard analysis</a:t>
            </a:r>
          </a:p>
          <a:p>
            <a:pPr marL="225425" indent="-225425">
              <a:spcBef>
                <a:spcPts val="400"/>
              </a:spcBef>
            </a:pPr>
            <a:r>
              <a:rPr lang="en-US" sz="3000" dirty="0" smtClean="0"/>
              <a:t>Uses </a:t>
            </a:r>
            <a:r>
              <a:rPr lang="en-US" sz="3000" dirty="0"/>
              <a:t>r</a:t>
            </a:r>
            <a:r>
              <a:rPr lang="en-US" sz="3000" dirty="0" smtClean="0"/>
              <a:t>eciprocity-based approach to simulate seismograms from UCERF earthquake rupture forecast (&lt;200 km)</a:t>
            </a:r>
          </a:p>
          <a:p>
            <a:pPr marL="225425" indent="-225425">
              <a:spcBef>
                <a:spcPts val="400"/>
              </a:spcBef>
            </a:pPr>
            <a:r>
              <a:rPr lang="en-US" sz="3000" dirty="0" smtClean="0"/>
              <a:t>Intensity measures extracted from seismograms</a:t>
            </a:r>
          </a:p>
          <a:p>
            <a:pPr marL="225425" indent="-225425">
              <a:spcBef>
                <a:spcPts val="400"/>
              </a:spcBef>
            </a:pPr>
            <a:r>
              <a:rPr lang="en-US" sz="3000" dirty="0" smtClean="0"/>
              <a:t>Hazard curves created for individual locations in region of interest, interpolated for map</a:t>
            </a:r>
          </a:p>
          <a:p>
            <a:pPr marL="225425" indent="-225425">
              <a:spcBef>
                <a:spcPts val="400"/>
              </a:spcBef>
            </a:pPr>
            <a:r>
              <a:rPr lang="en-US" sz="3000" dirty="0" smtClean="0"/>
              <a:t>Engineers using </a:t>
            </a:r>
            <a:r>
              <a:rPr lang="en-US" sz="3000" dirty="0" err="1" smtClean="0"/>
              <a:t>CyberShake</a:t>
            </a:r>
            <a:r>
              <a:rPr lang="en-US" sz="3000" dirty="0" smtClean="0"/>
              <a:t> results to inform ground motion predictions</a:t>
            </a:r>
          </a:p>
          <a:p>
            <a:pPr marL="687387" lvl="1" indent="-225425">
              <a:spcBef>
                <a:spcPts val="200"/>
              </a:spcBef>
            </a:pPr>
            <a:r>
              <a:rPr lang="en-US" sz="2400" dirty="0" smtClean="0"/>
              <a:t>UGMS Committee: “Use </a:t>
            </a:r>
            <a:r>
              <a:rPr lang="en-US" sz="2400" dirty="0"/>
              <a:t>of 3-D Physics-Based Numerical Simulations in the Development of Long Period Ground-Motion Maps for Los </a:t>
            </a:r>
            <a:r>
              <a:rPr lang="en-US" sz="2400" dirty="0" smtClean="0"/>
              <a:t>Angeles”, Thursday at 4:15</a:t>
            </a: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00" t="7089" r="6400" b="3545"/>
          <a:stretch>
            <a:fillRect/>
          </a:stretch>
        </p:blipFill>
        <p:spPr bwMode="auto">
          <a:xfrm>
            <a:off x="8534400" y="1676400"/>
            <a:ext cx="6783552" cy="6267276"/>
          </a:xfrm>
          <a:prstGeom prst="rect">
            <a:avLst/>
          </a:prstGeom>
          <a:noFill/>
          <a:ln>
            <a:noFill/>
          </a:ln>
          <a:extLst/>
        </p:spPr>
      </p:pic>
      <p:sp>
        <p:nvSpPr>
          <p:cNvPr id="12" name="TextBox 11"/>
          <p:cNvSpPr txBox="1"/>
          <p:nvPr/>
        </p:nvSpPr>
        <p:spPr>
          <a:xfrm>
            <a:off x="10831800" y="2206977"/>
            <a:ext cx="3452043" cy="629439"/>
          </a:xfrm>
          <a:prstGeom prst="rect">
            <a:avLst/>
          </a:prstGeom>
          <a:noFill/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  <p:txBody>
          <a:bodyPr wrap="square" lIns="135679" tIns="67836" rIns="135679" bIns="67836" rtlCol="0">
            <a:spAutoFit/>
          </a:bodyPr>
          <a:lstStyle/>
          <a:p>
            <a:pPr algn="r"/>
            <a:r>
              <a:rPr lang="en-US" sz="1600" dirty="0">
                <a:solidFill>
                  <a:schemeClr val="bg1"/>
                </a:solidFill>
              </a:rPr>
              <a:t>Earthquake forecast: UCERF2</a:t>
            </a:r>
          </a:p>
          <a:p>
            <a:pPr algn="r"/>
            <a:r>
              <a:rPr lang="en-US" sz="1600" dirty="0">
                <a:solidFill>
                  <a:schemeClr val="bg1"/>
                </a:solidFill>
              </a:rPr>
              <a:t>Structural model: CVM-S4.26</a:t>
            </a:r>
          </a:p>
        </p:txBody>
      </p:sp>
      <p:sp>
        <p:nvSpPr>
          <p:cNvPr id="13" name="Slide Number Placeholder 12"/>
          <p:cNvSpPr>
            <a:spLocks noGrp="1"/>
          </p:cNvSpPr>
          <p:nvPr>
            <p:ph type="sldNum" sz="quarter" idx="12"/>
          </p:nvPr>
        </p:nvSpPr>
        <p:spPr>
          <a:xfrm>
            <a:off x="232551" y="7879078"/>
            <a:ext cx="1584960" cy="274320"/>
          </a:xfrm>
        </p:spPr>
        <p:txBody>
          <a:bodyPr/>
          <a:lstStyle/>
          <a:p>
            <a:pPr algn="l"/>
            <a:fld id="{A159CEC4-A8E1-4F11-A707-62DA653B13D9}" type="slidenum">
              <a:rPr lang="en-US" smtClean="0"/>
              <a:pPr algn="l"/>
              <a:t>2</a:t>
            </a:fld>
            <a:endParaRPr lang="en-US" sz="1900" dirty="0"/>
          </a:p>
        </p:txBody>
      </p:sp>
    </p:spTree>
    <p:extLst>
      <p:ext uri="{BB962C8B-B14F-4D97-AF65-F5344CB8AC3E}">
        <p14:creationId xmlns:p14="http://schemas.microsoft.com/office/powerpoint/2010/main" val="24033727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Data Flow</a:t>
            </a:r>
            <a:endParaRPr lang="en-US" dirty="0"/>
          </a:p>
        </p:txBody>
      </p:sp>
      <p:grpSp>
        <p:nvGrpSpPr>
          <p:cNvPr id="44" name="Group 21"/>
          <p:cNvGrpSpPr/>
          <p:nvPr/>
        </p:nvGrpSpPr>
        <p:grpSpPr>
          <a:xfrm>
            <a:off x="6187423" y="5867400"/>
            <a:ext cx="2847974" cy="1757065"/>
            <a:chOff x="5867400" y="1524000"/>
            <a:chExt cx="2847975" cy="1757063"/>
          </a:xfrm>
        </p:grpSpPr>
        <p:grpSp>
          <p:nvGrpSpPr>
            <p:cNvPr id="45" name="Group 29"/>
            <p:cNvGrpSpPr>
              <a:grpSpLocks/>
            </p:cNvGrpSpPr>
            <p:nvPr/>
          </p:nvGrpSpPr>
          <p:grpSpPr bwMode="auto">
            <a:xfrm>
              <a:off x="5867400" y="1524000"/>
              <a:ext cx="2847975" cy="1295400"/>
              <a:chOff x="5762480" y="2514600"/>
              <a:chExt cx="2848120" cy="1295400"/>
            </a:xfrm>
          </p:grpSpPr>
          <p:sp>
            <p:nvSpPr>
              <p:cNvPr id="47" name="Rectangle 41"/>
              <p:cNvSpPr>
                <a:spLocks noChangeArrowheads="1"/>
              </p:cNvSpPr>
              <p:nvPr/>
            </p:nvSpPr>
            <p:spPr bwMode="auto">
              <a:xfrm>
                <a:off x="6248400" y="2514600"/>
                <a:ext cx="2362200" cy="1295400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 wrap="none" anchor="ctr">
                <a:prstTxWarp prst="textNoShape">
                  <a:avLst/>
                </a:prstTxWarp>
              </a:bodyPr>
              <a:lstStyle/>
              <a:p>
                <a:pPr eaLnBrk="0" hangingPunct="0">
                  <a:spcBef>
                    <a:spcPct val="50000"/>
                  </a:spcBef>
                </a:pPr>
                <a:endParaRPr lang="en-US"/>
              </a:p>
            </p:txBody>
          </p:sp>
          <p:pic>
            <p:nvPicPr>
              <p:cNvPr id="48" name="Picture 28"/>
              <p:cNvPicPr>
                <a:picLocks noChangeAspect="1"/>
              </p:cNvPicPr>
              <p:nvPr/>
            </p:nvPicPr>
            <p:blipFill>
              <a:blip r:embed="rId2"/>
              <a:srcRect/>
              <a:stretch>
                <a:fillRect/>
              </a:stretch>
            </p:blipFill>
            <p:spPr bwMode="auto">
              <a:xfrm>
                <a:off x="5762480" y="2615318"/>
                <a:ext cx="2743200" cy="10472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46" name="TextBox 30"/>
            <p:cNvSpPr txBox="1">
              <a:spLocks noChangeArrowheads="1"/>
            </p:cNvSpPr>
            <p:nvPr/>
          </p:nvSpPr>
          <p:spPr bwMode="auto">
            <a:xfrm>
              <a:off x="6612073" y="2819399"/>
              <a:ext cx="1917514" cy="4616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500,000 Seismograms</a:t>
              </a:r>
            </a:p>
            <a:p>
              <a:pPr algn="ctr"/>
              <a:r>
                <a:rPr lang="en-US" sz="1200" b="1" dirty="0">
                  <a:solidFill>
                    <a:srgbClr val="000000"/>
                  </a:solidFill>
                </a:rPr>
                <a:t>75M intensity measures</a:t>
              </a:r>
            </a:p>
          </p:txBody>
        </p:sp>
      </p:grpSp>
      <p:sp>
        <p:nvSpPr>
          <p:cNvPr id="49" name="Line 26"/>
          <p:cNvSpPr>
            <a:spLocks noChangeShapeType="1"/>
          </p:cNvSpPr>
          <p:nvPr/>
        </p:nvSpPr>
        <p:spPr bwMode="auto">
          <a:xfrm rot="5400000" flipH="1" flipV="1">
            <a:off x="6611112" y="3474542"/>
            <a:ext cx="0" cy="69494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0" name="Line 26"/>
          <p:cNvSpPr>
            <a:spLocks noChangeShapeType="1"/>
          </p:cNvSpPr>
          <p:nvPr/>
        </p:nvSpPr>
        <p:spPr bwMode="auto">
          <a:xfrm rot="5400000" flipH="1" flipV="1">
            <a:off x="4386112" y="3593414"/>
            <a:ext cx="0" cy="45720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1" name="Rectangle 14"/>
          <p:cNvSpPr>
            <a:spLocks noChangeArrowheads="1"/>
          </p:cNvSpPr>
          <p:nvPr/>
        </p:nvSpPr>
        <p:spPr bwMode="auto">
          <a:xfrm>
            <a:off x="2557312" y="3428822"/>
            <a:ext cx="1435606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UCVM</a:t>
            </a:r>
          </a:p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  <a:cs typeface="Arial" pitchFamily="34" charset="0"/>
              </a:rPr>
              <a:t>(poster 84)</a:t>
            </a:r>
            <a:endParaRPr lang="en-US" sz="1600" b="1" dirty="0">
              <a:solidFill>
                <a:srgbClr val="800000"/>
              </a:solidFill>
              <a:cs typeface="Arial" pitchFamily="34" charset="0"/>
            </a:endParaRPr>
          </a:p>
        </p:txBody>
      </p:sp>
      <p:sp>
        <p:nvSpPr>
          <p:cNvPr id="52" name="Rectangle 14"/>
          <p:cNvSpPr>
            <a:spLocks noChangeArrowheads="1"/>
          </p:cNvSpPr>
          <p:nvPr/>
        </p:nvSpPr>
        <p:spPr bwMode="auto">
          <a:xfrm>
            <a:off x="4718003" y="3428822"/>
            <a:ext cx="1435606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AWP-ODC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53" name="Rectangle 52"/>
          <p:cNvSpPr>
            <a:spLocks noChangeArrowheads="1"/>
          </p:cNvSpPr>
          <p:nvPr/>
        </p:nvSpPr>
        <p:spPr bwMode="auto">
          <a:xfrm>
            <a:off x="7086566" y="3428822"/>
            <a:ext cx="1435606" cy="850392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 smtClean="0">
                <a:solidFill>
                  <a:srgbClr val="800000"/>
                </a:solidFill>
              </a:rPr>
              <a:t>Seismogram Synthesis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2328712" y="4271839"/>
            <a:ext cx="1954888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Mesh generation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+mn-lt"/>
                <a:cs typeface="Times"/>
              </a:rPr>
              <a:t>1 job per site</a:t>
            </a:r>
          </a:p>
          <a:p>
            <a:pPr algn="ctr"/>
            <a:r>
              <a:rPr lang="en-US" sz="1200" b="1" i="1" dirty="0">
                <a:cs typeface="Arial" pitchFamily="34" charset="0"/>
              </a:rPr>
              <a:t>MPI, </a:t>
            </a:r>
            <a:r>
              <a:rPr lang="en-US" sz="1200" b="1" i="1" dirty="0" smtClean="0">
                <a:cs typeface="Arial" pitchFamily="34" charset="0"/>
              </a:rPr>
              <a:t>1500-4000 cores</a:t>
            </a:r>
            <a:endParaRPr lang="en-US" sz="1600" b="1" i="1" dirty="0">
              <a:cs typeface="Arial" pitchFamily="34" charset="0"/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4358640" y="4279214"/>
            <a:ext cx="2111963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SGT computation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2 jobs per site</a:t>
            </a:r>
          </a:p>
          <a:p>
            <a:pPr algn="ctr"/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MPI, </a:t>
            </a:r>
            <a:r>
              <a:rPr lang="en-US" sz="1200" b="1" i="1" dirty="0" smtClean="0">
                <a:solidFill>
                  <a:srgbClr val="000000"/>
                </a:solidFill>
                <a:latin typeface="Arial"/>
                <a:cs typeface="Arial"/>
              </a:rPr>
              <a:t>200-800 </a:t>
            </a:r>
            <a:r>
              <a:rPr lang="en-US" sz="1200" b="1" i="1" dirty="0">
                <a:solidFill>
                  <a:srgbClr val="000000"/>
                </a:solidFill>
                <a:latin typeface="Arial"/>
                <a:cs typeface="Arial"/>
              </a:rPr>
              <a:t>GPUs</a:t>
            </a:r>
            <a:endParaRPr lang="en-US" sz="16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6" name="TextBox 55"/>
          <p:cNvSpPr txBox="1"/>
          <p:nvPr/>
        </p:nvSpPr>
        <p:spPr>
          <a:xfrm>
            <a:off x="6428254" y="4283128"/>
            <a:ext cx="2777030" cy="769375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Post-processing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~500,000 jobs per site</a:t>
            </a:r>
          </a:p>
          <a:p>
            <a:pPr algn="ctr"/>
            <a:r>
              <a:rPr lang="en-US" sz="1200" b="1" dirty="0"/>
              <a:t>MPI master/worker, 3712 cores</a:t>
            </a:r>
            <a:endParaRPr lang="en-US" sz="1200" b="1" i="1" dirty="0">
              <a:solidFill>
                <a:srgbClr val="000000"/>
              </a:solidFill>
              <a:latin typeface="Arial"/>
              <a:cs typeface="Arial"/>
            </a:endParaRPr>
          </a:p>
        </p:txBody>
      </p:sp>
      <p:sp>
        <p:nvSpPr>
          <p:cNvPr id="57" name="Line 26"/>
          <p:cNvSpPr>
            <a:spLocks noChangeShapeType="1"/>
          </p:cNvSpPr>
          <p:nvPr/>
        </p:nvSpPr>
        <p:spPr bwMode="auto">
          <a:xfrm rot="5400000" flipH="1" flipV="1">
            <a:off x="8987116" y="3450370"/>
            <a:ext cx="1" cy="698130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58" name="Line 26"/>
          <p:cNvSpPr>
            <a:spLocks noChangeShapeType="1"/>
          </p:cNvSpPr>
          <p:nvPr/>
        </p:nvSpPr>
        <p:spPr bwMode="auto">
          <a:xfrm rot="10800000" flipV="1">
            <a:off x="10181379" y="5257800"/>
            <a:ext cx="0" cy="420624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59" name="Rectangle 14"/>
          <p:cNvSpPr>
            <a:spLocks noChangeArrowheads="1"/>
          </p:cNvSpPr>
          <p:nvPr/>
        </p:nvSpPr>
        <p:spPr bwMode="auto">
          <a:xfrm>
            <a:off x="9495586" y="3268049"/>
            <a:ext cx="1435606" cy="1075351"/>
          </a:xfrm>
          <a:prstGeom prst="rect">
            <a:avLst/>
          </a:prstGeom>
          <a:solidFill>
            <a:schemeClr val="bg1"/>
          </a:solidFill>
          <a:ln w="38100">
            <a:solidFill>
              <a:schemeClr val="bg2"/>
            </a:solidFill>
            <a:miter lim="800000"/>
            <a:headEnd/>
            <a:tailEnd/>
          </a:ln>
        </p:spPr>
        <p:txBody>
          <a:bodyPr lIns="0" tIns="0" rIns="0" bIns="0" anchor="ctr" anchorCtr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Data </a:t>
            </a:r>
          </a:p>
          <a:p>
            <a:pPr algn="ctr" eaLnBrk="0" hangingPunct="0"/>
            <a:r>
              <a:rPr lang="en-US" sz="1600" b="1" dirty="0">
                <a:solidFill>
                  <a:srgbClr val="800000"/>
                </a:solidFill>
              </a:rPr>
              <a:t>Product Generation</a:t>
            </a:r>
            <a:endParaRPr lang="en-US" sz="1600" b="1" dirty="0">
              <a:solidFill>
                <a:srgbClr val="800000"/>
              </a:solidFill>
              <a:latin typeface="Times New Roman" pitchFamily="-106" charset="0"/>
            </a:endParaRPr>
          </a:p>
        </p:txBody>
      </p:sp>
      <p:sp>
        <p:nvSpPr>
          <p:cNvPr id="60" name="Line 26"/>
          <p:cNvSpPr>
            <a:spLocks noChangeShapeType="1"/>
          </p:cNvSpPr>
          <p:nvPr/>
        </p:nvSpPr>
        <p:spPr bwMode="auto">
          <a:xfrm rot="10800000" flipH="1" flipV="1">
            <a:off x="7799851" y="5105602"/>
            <a:ext cx="0" cy="572823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61" name="TextBox 60"/>
          <p:cNvSpPr txBox="1"/>
          <p:nvPr/>
        </p:nvSpPr>
        <p:spPr>
          <a:xfrm>
            <a:off x="9267000" y="4350670"/>
            <a:ext cx="1858179" cy="830930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600" b="1" i="1" dirty="0">
                <a:latin typeface="Times"/>
                <a:cs typeface="Times"/>
              </a:rPr>
              <a:t>Populate DB, construct queries</a:t>
            </a:r>
          </a:p>
          <a:p>
            <a:pPr algn="ctr"/>
            <a:r>
              <a:rPr lang="en-US" sz="1600" b="1" dirty="0">
                <a:solidFill>
                  <a:srgbClr val="800000"/>
                </a:solidFill>
                <a:latin typeface="Arial"/>
                <a:cs typeface="Arial"/>
              </a:rPr>
              <a:t>6 jobs per site</a:t>
            </a:r>
          </a:p>
        </p:txBody>
      </p:sp>
      <p:sp>
        <p:nvSpPr>
          <p:cNvPr id="63" name="Line 26"/>
          <p:cNvSpPr>
            <a:spLocks noChangeShapeType="1"/>
          </p:cNvSpPr>
          <p:nvPr/>
        </p:nvSpPr>
        <p:spPr bwMode="auto">
          <a:xfrm rot="10800000" flipH="1">
            <a:off x="3243113" y="5092894"/>
            <a:ext cx="0" cy="557919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grpSp>
        <p:nvGrpSpPr>
          <p:cNvPr id="64" name="Group 63"/>
          <p:cNvGrpSpPr/>
          <p:nvPr/>
        </p:nvGrpSpPr>
        <p:grpSpPr>
          <a:xfrm>
            <a:off x="2176312" y="5759169"/>
            <a:ext cx="2107291" cy="1691912"/>
            <a:chOff x="1376950" y="3581400"/>
            <a:chExt cx="2107290" cy="1691912"/>
          </a:xfrm>
        </p:grpSpPr>
        <p:pic>
          <p:nvPicPr>
            <p:cNvPr id="65" name="Picture 6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76950" y="3590560"/>
              <a:ext cx="2107287" cy="1682752"/>
            </a:xfrm>
            <a:prstGeom prst="rect">
              <a:avLst/>
            </a:prstGeom>
            <a:ln w="19050" cmpd="sng">
              <a:solidFill>
                <a:srgbClr val="000000"/>
              </a:solidFill>
            </a:ln>
          </p:spPr>
        </p:pic>
        <p:sp>
          <p:nvSpPr>
            <p:cNvPr id="66" name="TextBox 65"/>
            <p:cNvSpPr txBox="1"/>
            <p:nvPr/>
          </p:nvSpPr>
          <p:spPr>
            <a:xfrm>
              <a:off x="2760733" y="3581400"/>
              <a:ext cx="723507" cy="307777"/>
            </a:xfrm>
            <a:prstGeom prst="rect">
              <a:avLst/>
            </a:prstGeom>
            <a:noFill/>
            <a:effectLst>
              <a:outerShdw blurRad="25400" dist="12700" dir="2700000" algn="tl" rotWithShape="0">
                <a:srgbClr val="000000">
                  <a:alpha val="43000"/>
                </a:srgbClr>
              </a:outerShdw>
            </a:effectLst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700" b="1" dirty="0">
                  <a:solidFill>
                    <a:schemeClr val="bg1"/>
                  </a:solidFill>
                </a:rPr>
                <a:t>CVM-S4.26</a:t>
              </a:r>
            </a:p>
            <a:p>
              <a:pPr algn="ctr"/>
              <a:r>
                <a:rPr lang="en-US" sz="700" b="1" i="1" dirty="0">
                  <a:solidFill>
                    <a:schemeClr val="bg1"/>
                  </a:solidFill>
                </a:rPr>
                <a:t>z</a:t>
              </a:r>
              <a:r>
                <a:rPr lang="en-US" sz="700" b="1" dirty="0">
                  <a:solidFill>
                    <a:schemeClr val="bg1"/>
                  </a:solidFill>
                </a:rPr>
                <a:t> = 6 km</a:t>
              </a:r>
            </a:p>
          </p:txBody>
        </p:sp>
      </p:grpSp>
      <p:sp>
        <p:nvSpPr>
          <p:cNvPr id="67" name="Text Box 21"/>
          <p:cNvSpPr txBox="1">
            <a:spLocks noChangeArrowheads="1"/>
          </p:cNvSpPr>
          <p:nvPr/>
        </p:nvSpPr>
        <p:spPr bwMode="auto">
          <a:xfrm>
            <a:off x="2100112" y="7469515"/>
            <a:ext cx="2286000" cy="2769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hlink"/>
                </a:solidFill>
              </a14:hiddenFill>
            </a:ext>
            <a:ext uri="{91240B29-F687-4F45-9708-019B960494DF}">
              <a14:hiddenLine xmlns:a14="http://schemas.microsoft.com/office/drawing/2010/main" w="28575">
                <a:solidFill>
                  <a:schemeClr val="bg2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square" lIns="91374" tIns="45687" rIns="91374" bIns="45687">
            <a:spAutoFit/>
          </a:bodyPr>
          <a:lstStyle/>
          <a:p>
            <a:pPr algn="ctr">
              <a:spcBef>
                <a:spcPct val="70000"/>
              </a:spcBef>
              <a:defRPr/>
            </a:pPr>
            <a:r>
              <a:rPr lang="en-US" sz="1200" b="1" dirty="0">
                <a:effectLst>
                  <a:outerShdw blurRad="38100" dist="38100" dir="2700000" algn="tl">
                    <a:srgbClr val="DDDDDD"/>
                  </a:outerShdw>
                </a:effectLst>
              </a:rPr>
              <a:t>Community Velocity Model</a:t>
            </a:r>
          </a:p>
        </p:txBody>
      </p:sp>
      <p:sp>
        <p:nvSpPr>
          <p:cNvPr id="68" name="TextBox 67"/>
          <p:cNvSpPr txBox="1"/>
          <p:nvPr/>
        </p:nvSpPr>
        <p:spPr>
          <a:xfrm>
            <a:off x="8423439" y="3548258"/>
            <a:ext cx="1177726" cy="538542"/>
          </a:xfrm>
          <a:prstGeom prst="rect">
            <a:avLst/>
          </a:prstGeom>
          <a:noFill/>
        </p:spPr>
        <p:txBody>
          <a:bodyPr wrap="square" lIns="91374" tIns="45687" rIns="91374" bIns="45687" rtlCol="0">
            <a:spAutoFit/>
          </a:bodyPr>
          <a:lstStyle/>
          <a:p>
            <a:pPr algn="ctr"/>
            <a:r>
              <a:rPr lang="en-US" sz="1200" dirty="0">
                <a:latin typeface="Arial"/>
                <a:cs typeface="Arial"/>
              </a:rPr>
              <a:t>12 TB </a:t>
            </a:r>
          </a:p>
          <a:p>
            <a:pPr algn="ctr">
              <a:spcBef>
                <a:spcPts val="600"/>
              </a:spcBef>
            </a:pPr>
            <a:r>
              <a:rPr lang="en-US" sz="1200" dirty="0">
                <a:latin typeface="Arial"/>
                <a:cs typeface="Arial"/>
              </a:rPr>
              <a:t>data transfer</a:t>
            </a:r>
          </a:p>
        </p:txBody>
      </p:sp>
      <p:grpSp>
        <p:nvGrpSpPr>
          <p:cNvPr id="69" name="Group 68"/>
          <p:cNvGrpSpPr/>
          <p:nvPr/>
        </p:nvGrpSpPr>
        <p:grpSpPr>
          <a:xfrm>
            <a:off x="76200" y="1981200"/>
            <a:ext cx="2334709" cy="3242535"/>
            <a:chOff x="0" y="2967470"/>
            <a:chExt cx="1945590" cy="2702107"/>
          </a:xfrm>
        </p:grpSpPr>
        <p:pic>
          <p:nvPicPr>
            <p:cNvPr id="70" name="Picture 2" descr="04-UCERF-FaultProbs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0" y="3038933"/>
              <a:ext cx="1828800" cy="209203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1" name="Rectangle 70"/>
            <p:cNvSpPr/>
            <p:nvPr/>
          </p:nvSpPr>
          <p:spPr bwMode="auto">
            <a:xfrm>
              <a:off x="1183590" y="2967470"/>
              <a:ext cx="762000" cy="994930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rgbClr val="FFFFFF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defTabSz="1095574" eaLnBrk="0" hangingPunct="0">
                <a:spcBef>
                  <a:spcPct val="50000"/>
                </a:spcBef>
              </a:pPr>
              <a:endParaRPr lang="en-US" sz="1600">
                <a:solidFill>
                  <a:schemeClr val="bg1"/>
                </a:solidFill>
                <a:latin typeface="Arial" pitchFamily="-65" charset="0"/>
              </a:endParaRPr>
            </a:p>
          </p:txBody>
        </p:sp>
        <p:sp>
          <p:nvSpPr>
            <p:cNvPr id="72" name="Text Box 21"/>
            <p:cNvSpPr txBox="1">
              <a:spLocks noChangeArrowheads="1"/>
            </p:cNvSpPr>
            <p:nvPr/>
          </p:nvSpPr>
          <p:spPr bwMode="auto">
            <a:xfrm>
              <a:off x="0" y="5130969"/>
              <a:ext cx="1640790" cy="53860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hlink"/>
                  </a:solidFill>
                </a14:hiddenFill>
              </a:ext>
              <a:ext uri="{91240B29-F687-4F45-9708-019B960494DF}">
                <a14:hiddenLine xmlns:a14="http://schemas.microsoft.com/office/drawing/2010/main" w="28575">
                  <a:solidFill>
                    <a:schemeClr val="bg2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 algn="ctr">
                <a:spcBef>
                  <a:spcPct val="70000"/>
                </a:spcBef>
                <a:defRPr/>
              </a:pPr>
              <a:r>
                <a:rPr lang="en-US" sz="1200" b="1" dirty="0">
                  <a:effectLst>
                    <a:outerShdw blurRad="38100" dist="38100" dir="2700000" algn="tl">
                      <a:srgbClr val="DDDDDD"/>
                    </a:outerShdw>
                  </a:effectLst>
                </a:rPr>
                <a:t>Uniform California Earthquake Rupture Forecast</a:t>
              </a:r>
            </a:p>
          </p:txBody>
        </p:sp>
      </p:grpSp>
      <p:sp>
        <p:nvSpPr>
          <p:cNvPr id="73" name="Line 26"/>
          <p:cNvSpPr>
            <a:spLocks noChangeShapeType="1"/>
          </p:cNvSpPr>
          <p:nvPr/>
        </p:nvSpPr>
        <p:spPr bwMode="auto">
          <a:xfrm rot="5400000" flipV="1">
            <a:off x="2314238" y="3682611"/>
            <a:ext cx="4484" cy="274320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74" name="Picture 7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81890" y="1933123"/>
            <a:ext cx="1644958" cy="979687"/>
          </a:xfrm>
          <a:prstGeom prst="rect">
            <a:avLst/>
          </a:prstGeom>
        </p:spPr>
      </p:pic>
      <p:sp>
        <p:nvSpPr>
          <p:cNvPr id="75" name="Line 26"/>
          <p:cNvSpPr>
            <a:spLocks noChangeShapeType="1"/>
          </p:cNvSpPr>
          <p:nvPr/>
        </p:nvSpPr>
        <p:spPr bwMode="auto">
          <a:xfrm flipH="1">
            <a:off x="7804844" y="2918006"/>
            <a:ext cx="0" cy="452004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76" name="TextBox 75"/>
          <p:cNvSpPr txBox="1"/>
          <p:nvPr/>
        </p:nvSpPr>
        <p:spPr>
          <a:xfrm>
            <a:off x="5363455" y="2057400"/>
            <a:ext cx="1557469" cy="664630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200" b="1" dirty="0">
                <a:solidFill>
                  <a:srgbClr val="000000"/>
                </a:solidFill>
              </a:rPr>
              <a:t>Graves-</a:t>
            </a:r>
            <a:r>
              <a:rPr lang="en-US" sz="1200" b="1" dirty="0" err="1">
                <a:solidFill>
                  <a:srgbClr val="000000"/>
                </a:solidFill>
              </a:rPr>
              <a:t>Pitarka</a:t>
            </a:r>
            <a:r>
              <a:rPr lang="en-US" sz="1200" b="1" dirty="0">
                <a:solidFill>
                  <a:srgbClr val="000000"/>
                </a:solidFill>
              </a:rPr>
              <a:t> kinematic rupture </a:t>
            </a:r>
            <a:r>
              <a:rPr lang="en-US" sz="1200" b="1" dirty="0" smtClean="0">
                <a:solidFill>
                  <a:srgbClr val="000000"/>
                </a:solidFill>
              </a:rPr>
              <a:t>generator</a:t>
            </a:r>
            <a:endParaRPr lang="en-US" sz="1200" b="1" dirty="0">
              <a:solidFill>
                <a:srgbClr val="000000"/>
              </a:solidFill>
            </a:endParaRPr>
          </a:p>
        </p:txBody>
      </p:sp>
      <p:pic>
        <p:nvPicPr>
          <p:cNvPr id="1026" name="Picture 2" descr="https://scec.usc.edu/scecwiki/images/6/6a/CS_Map_2s_Study_15_4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9759" y="2355047"/>
            <a:ext cx="4213898" cy="3805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0" name="Group 89"/>
          <p:cNvGrpSpPr/>
          <p:nvPr/>
        </p:nvGrpSpPr>
        <p:grpSpPr>
          <a:xfrm>
            <a:off x="9296363" y="5867400"/>
            <a:ext cx="1809158" cy="1502836"/>
            <a:chOff x="3581400" y="1447800"/>
            <a:chExt cx="1809162" cy="1502834"/>
          </a:xfrm>
        </p:grpSpPr>
        <p:pic>
          <p:nvPicPr>
            <p:cNvPr id="91" name="Picture 90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581400" y="1447800"/>
              <a:ext cx="1803400" cy="1502834"/>
            </a:xfrm>
            <a:prstGeom prst="rect">
              <a:avLst/>
            </a:prstGeom>
            <a:ln>
              <a:solidFill>
                <a:srgbClr val="800000"/>
              </a:solidFill>
            </a:ln>
          </p:spPr>
        </p:pic>
        <p:sp>
          <p:nvSpPr>
            <p:cNvPr id="92" name="TextBox 30"/>
            <p:cNvSpPr txBox="1">
              <a:spLocks noChangeArrowheads="1"/>
            </p:cNvSpPr>
            <p:nvPr/>
          </p:nvSpPr>
          <p:spPr bwMode="auto">
            <a:xfrm>
              <a:off x="4343402" y="1524000"/>
              <a:ext cx="1047160" cy="246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000" b="1" dirty="0">
                  <a:solidFill>
                    <a:srgbClr val="000000"/>
                  </a:solidFill>
                </a:rPr>
                <a:t>hazard curves</a:t>
              </a:r>
            </a:p>
          </p:txBody>
        </p:sp>
      </p:grpSp>
      <p:sp>
        <p:nvSpPr>
          <p:cNvPr id="93" name="TextBox 92"/>
          <p:cNvSpPr txBox="1"/>
          <p:nvPr/>
        </p:nvSpPr>
        <p:spPr>
          <a:xfrm>
            <a:off x="11668719" y="2162019"/>
            <a:ext cx="2700469" cy="356853"/>
          </a:xfrm>
          <a:prstGeom prst="rect">
            <a:avLst/>
          </a:prstGeom>
          <a:noFill/>
        </p:spPr>
        <p:txBody>
          <a:bodyPr wrap="square" lIns="109557" tIns="54781" rIns="109557" bIns="54781" rtlCol="0">
            <a:spAutoFit/>
          </a:bodyPr>
          <a:lstStyle/>
          <a:p>
            <a:pPr algn="ctr"/>
            <a:r>
              <a:rPr lang="en-US" sz="1600" b="1" dirty="0" err="1" smtClean="0">
                <a:solidFill>
                  <a:srgbClr val="000000"/>
                </a:solidFill>
              </a:rPr>
              <a:t>CyberShake</a:t>
            </a:r>
            <a:r>
              <a:rPr lang="en-US" sz="1600" b="1" dirty="0" smtClean="0">
                <a:solidFill>
                  <a:srgbClr val="000000"/>
                </a:solidFill>
              </a:rPr>
              <a:t> Hazard Map</a:t>
            </a:r>
            <a:endParaRPr lang="en-US" sz="1600" b="1" dirty="0">
              <a:solidFill>
                <a:srgbClr val="000000"/>
              </a:solidFill>
            </a:endParaRPr>
          </a:p>
        </p:txBody>
      </p:sp>
      <p:sp>
        <p:nvSpPr>
          <p:cNvPr id="94" name="Line 26"/>
          <p:cNvSpPr>
            <a:spLocks noChangeShapeType="1"/>
          </p:cNvSpPr>
          <p:nvPr/>
        </p:nvSpPr>
        <p:spPr bwMode="auto">
          <a:xfrm rot="5400000" flipH="1" flipV="1">
            <a:off x="10575351" y="4862143"/>
            <a:ext cx="1109820" cy="619718"/>
          </a:xfrm>
          <a:prstGeom prst="line">
            <a:avLst/>
          </a:prstGeom>
          <a:noFill/>
          <a:ln w="38100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91374" tIns="45687" rIns="91374" bIns="45687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3</a:t>
            </a:fld>
            <a:endParaRPr lang="en-US" sz="1900"/>
          </a:p>
        </p:txBody>
      </p:sp>
      <p:sp>
        <p:nvSpPr>
          <p:cNvPr id="62" name="Line 26"/>
          <p:cNvSpPr>
            <a:spLocks noChangeShapeType="1"/>
          </p:cNvSpPr>
          <p:nvPr/>
        </p:nvSpPr>
        <p:spPr bwMode="auto">
          <a:xfrm rot="5400000" flipV="1">
            <a:off x="3365483" y="400126"/>
            <a:ext cx="0" cy="3761484"/>
          </a:xfrm>
          <a:prstGeom prst="line">
            <a:avLst/>
          </a:prstGeom>
          <a:noFill/>
          <a:ln w="31750" cmpd="sng">
            <a:solidFill>
              <a:srgbClr val="800000"/>
            </a:solidFill>
            <a:round/>
            <a:headEnd/>
            <a:tailEnd type="stealth" w="med" len="med"/>
          </a:ln>
        </p:spPr>
        <p:txBody>
          <a:bodyPr lIns="109557" tIns="54781" rIns="109557" bIns="54781">
            <a:prstTxWarp prst="textNoShape">
              <a:avLst/>
            </a:prstTxWarp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1767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Workflows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981200"/>
            <a:ext cx="13639800" cy="59436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Use scientific workflow tools to orchestrate </a:t>
            </a:r>
            <a:r>
              <a:rPr lang="en-US" dirty="0" err="1" smtClean="0"/>
              <a:t>CyberShake</a:t>
            </a:r>
            <a:r>
              <a:rPr lang="en-US" dirty="0" smtClean="0"/>
              <a:t> calculations</a:t>
            </a:r>
          </a:p>
          <a:p>
            <a:pPr lvl="1"/>
            <a:r>
              <a:rPr lang="en-US" dirty="0" smtClean="0"/>
              <a:t>Pegasus, </a:t>
            </a:r>
            <a:r>
              <a:rPr lang="en-US" dirty="0" err="1" smtClean="0"/>
              <a:t>HTCondor</a:t>
            </a:r>
            <a:r>
              <a:rPr lang="en-US" dirty="0" smtClean="0"/>
              <a:t>, Globus</a:t>
            </a:r>
          </a:p>
          <a:p>
            <a:pPr lvl="1"/>
            <a:r>
              <a:rPr lang="en-US" dirty="0" smtClean="0"/>
              <a:t>Use tools to write description of workflow with files and dependencies</a:t>
            </a:r>
          </a:p>
          <a:p>
            <a:pPr lvl="1"/>
            <a:r>
              <a:rPr lang="en-US" dirty="0" smtClean="0"/>
              <a:t>Tools then manage real-time execution of workflow</a:t>
            </a:r>
          </a:p>
          <a:p>
            <a:r>
              <a:rPr lang="en-US" dirty="0" smtClean="0"/>
              <a:t>Automation</a:t>
            </a:r>
          </a:p>
          <a:p>
            <a:pPr lvl="1"/>
            <a:r>
              <a:rPr lang="en-US" dirty="0" smtClean="0"/>
              <a:t>Supports running thousands of jobs over days or weeks</a:t>
            </a:r>
          </a:p>
          <a:p>
            <a:r>
              <a:rPr lang="en-US" dirty="0" smtClean="0"/>
              <a:t>Data management</a:t>
            </a:r>
          </a:p>
          <a:p>
            <a:pPr lvl="1"/>
            <a:r>
              <a:rPr lang="en-US" dirty="0"/>
              <a:t>F</a:t>
            </a:r>
            <a:r>
              <a:rPr lang="en-US" dirty="0" smtClean="0"/>
              <a:t>iles are automatically staged in and out as needed</a:t>
            </a:r>
          </a:p>
          <a:p>
            <a:r>
              <a:rPr lang="en-US" dirty="0" smtClean="0"/>
              <a:t>Resource provisioning</a:t>
            </a:r>
          </a:p>
          <a:p>
            <a:pPr lvl="1"/>
            <a:r>
              <a:rPr lang="en-US" dirty="0" smtClean="0"/>
              <a:t>From workflow host, can submit jobs to multiple remote resources</a:t>
            </a:r>
            <a:endParaRPr lang="en-US" dirty="0"/>
          </a:p>
          <a:p>
            <a:r>
              <a:rPr lang="en-US" dirty="0" smtClean="0"/>
              <a:t>Enabled SCEC to scale </a:t>
            </a:r>
            <a:r>
              <a:rPr lang="en-US" dirty="0" err="1" smtClean="0"/>
              <a:t>CyberShake</a:t>
            </a:r>
            <a:r>
              <a:rPr lang="en-US" dirty="0" smtClean="0"/>
              <a:t> since 2007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4</a:t>
            </a:fld>
            <a:endParaRPr lang="en-US" sz="1900"/>
          </a:p>
        </p:txBody>
      </p:sp>
    </p:spTree>
    <p:extLst>
      <p:ext uri="{BB962C8B-B14F-4D97-AF65-F5344CB8AC3E}">
        <p14:creationId xmlns:p14="http://schemas.microsoft.com/office/powerpoint/2010/main" val="525916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Central California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5</a:t>
            </a:fld>
            <a:endParaRPr lang="en-US" sz="1900" dirty="0"/>
          </a:p>
        </p:txBody>
      </p:sp>
      <p:sp>
        <p:nvSpPr>
          <p:cNvPr id="5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7528560" cy="57912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Proof-of-concept for expanding </a:t>
            </a:r>
            <a:r>
              <a:rPr lang="en-US" dirty="0" err="1" smtClean="0"/>
              <a:t>CyberShake</a:t>
            </a:r>
            <a:r>
              <a:rPr lang="en-US" dirty="0" smtClean="0"/>
              <a:t> to new regions</a:t>
            </a:r>
          </a:p>
          <a:p>
            <a:r>
              <a:rPr lang="en-US" dirty="0"/>
              <a:t>Maximum frequency of 1 Hz</a:t>
            </a:r>
          </a:p>
          <a:p>
            <a:r>
              <a:rPr lang="en-US" dirty="0" smtClean="0"/>
              <a:t>Twice the size of </a:t>
            </a:r>
            <a:r>
              <a:rPr lang="en-US" dirty="0" err="1" smtClean="0"/>
              <a:t>CyberShake</a:t>
            </a:r>
            <a:r>
              <a:rPr lang="en-US" dirty="0" smtClean="0"/>
              <a:t> Southern California</a:t>
            </a:r>
          </a:p>
          <a:p>
            <a:r>
              <a:rPr lang="en-US" dirty="0" smtClean="0"/>
              <a:t>438 locations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CISN stations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PG&amp;E pumping sites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Cities from USGS Gazetteer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Historic missions</a:t>
            </a:r>
          </a:p>
          <a:p>
            <a:pPr lvl="1">
              <a:spcBef>
                <a:spcPts val="400"/>
              </a:spcBef>
            </a:pPr>
            <a:r>
              <a:rPr lang="en-US" dirty="0" smtClean="0"/>
              <a:t>Regular grid for interpolation</a:t>
            </a:r>
            <a:endParaRPr lang="en-US" dirty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56" t="6482" r="56478" b="8704"/>
          <a:stretch/>
        </p:blipFill>
        <p:spPr bwMode="auto">
          <a:xfrm>
            <a:off x="8229600" y="1905000"/>
            <a:ext cx="6094967" cy="6108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4" t="6481" r="56534" b="8703"/>
          <a:stretch/>
        </p:blipFill>
        <p:spPr bwMode="auto">
          <a:xfrm>
            <a:off x="8229600" y="1905000"/>
            <a:ext cx="6068208" cy="61083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49" t="6731" r="56560" b="8979"/>
          <a:stretch/>
        </p:blipFill>
        <p:spPr bwMode="auto">
          <a:xfrm>
            <a:off x="8229600" y="1905000"/>
            <a:ext cx="6053890" cy="60704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86" t="6540" r="56527" b="9096"/>
          <a:stretch/>
        </p:blipFill>
        <p:spPr bwMode="auto">
          <a:xfrm>
            <a:off x="8229600" y="1905000"/>
            <a:ext cx="6076424" cy="60758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35" t="6577" r="56478" b="9162"/>
          <a:stretch/>
        </p:blipFill>
        <p:spPr bwMode="auto">
          <a:xfrm>
            <a:off x="8229600" y="1905000"/>
            <a:ext cx="6099897" cy="6068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00" t="6296" r="56534" b="9074"/>
          <a:stretch/>
        </p:blipFill>
        <p:spPr bwMode="auto">
          <a:xfrm>
            <a:off x="8229600" y="1905000"/>
            <a:ext cx="6094967" cy="60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91188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6</a:t>
            </a:fld>
            <a:endParaRPr lang="en-US" sz="19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71353" y="2138466"/>
            <a:ext cx="6725647" cy="58625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Freeform 6"/>
          <p:cNvSpPr/>
          <p:nvPr/>
        </p:nvSpPr>
        <p:spPr>
          <a:xfrm>
            <a:off x="5537882" y="2280356"/>
            <a:ext cx="3436785" cy="1727200"/>
          </a:xfrm>
          <a:custGeom>
            <a:avLst/>
            <a:gdLst>
              <a:gd name="connsiteX0" fmla="*/ 61407 w 3436785"/>
              <a:gd name="connsiteY0" fmla="*/ 0 h 1727200"/>
              <a:gd name="connsiteX1" fmla="*/ 3436785 w 3436785"/>
              <a:gd name="connsiteY1" fmla="*/ 0 h 1727200"/>
              <a:gd name="connsiteX2" fmla="*/ 3436785 w 3436785"/>
              <a:gd name="connsiteY2" fmla="*/ 1682044 h 1727200"/>
              <a:gd name="connsiteX3" fmla="*/ 2940074 w 3436785"/>
              <a:gd name="connsiteY3" fmla="*/ 1693333 h 1727200"/>
              <a:gd name="connsiteX4" fmla="*/ 2838474 w 3436785"/>
              <a:gd name="connsiteY4" fmla="*/ 1715911 h 1727200"/>
              <a:gd name="connsiteX5" fmla="*/ 2567540 w 3436785"/>
              <a:gd name="connsiteY5" fmla="*/ 1727200 h 1727200"/>
              <a:gd name="connsiteX6" fmla="*/ 1980518 w 3436785"/>
              <a:gd name="connsiteY6" fmla="*/ 1715911 h 1727200"/>
              <a:gd name="connsiteX7" fmla="*/ 1822474 w 3436785"/>
              <a:gd name="connsiteY7" fmla="*/ 1704622 h 1727200"/>
              <a:gd name="connsiteX8" fmla="*/ 1212874 w 3436785"/>
              <a:gd name="connsiteY8" fmla="*/ 1422400 h 1727200"/>
              <a:gd name="connsiteX9" fmla="*/ 953229 w 3436785"/>
              <a:gd name="connsiteY9" fmla="*/ 1230488 h 1727200"/>
              <a:gd name="connsiteX10" fmla="*/ 704874 w 3436785"/>
              <a:gd name="connsiteY10" fmla="*/ 1072444 h 1727200"/>
              <a:gd name="connsiteX11" fmla="*/ 400074 w 3436785"/>
              <a:gd name="connsiteY11" fmla="*/ 812800 h 1727200"/>
              <a:gd name="connsiteX12" fmla="*/ 219451 w 3436785"/>
              <a:gd name="connsiteY12" fmla="*/ 654755 h 1727200"/>
              <a:gd name="connsiteX13" fmla="*/ 106562 w 3436785"/>
              <a:gd name="connsiteY13" fmla="*/ 496711 h 1727200"/>
              <a:gd name="connsiteX14" fmla="*/ 27540 w 3436785"/>
              <a:gd name="connsiteY14" fmla="*/ 395111 h 1727200"/>
              <a:gd name="connsiteX15" fmla="*/ 16251 w 3436785"/>
              <a:gd name="connsiteY15" fmla="*/ 146755 h 1727200"/>
              <a:gd name="connsiteX16" fmla="*/ 50118 w 3436785"/>
              <a:gd name="connsiteY16" fmla="*/ 112888 h 1727200"/>
              <a:gd name="connsiteX17" fmla="*/ 117851 w 3436785"/>
              <a:gd name="connsiteY17" fmla="*/ 33866 h 1727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</a:cxnLst>
            <a:rect l="l" t="t" r="r" b="b"/>
            <a:pathLst>
              <a:path w="3436785" h="1727200">
                <a:moveTo>
                  <a:pt x="61407" y="0"/>
                </a:moveTo>
                <a:lnTo>
                  <a:pt x="3436785" y="0"/>
                </a:lnTo>
                <a:lnTo>
                  <a:pt x="3436785" y="1682044"/>
                </a:lnTo>
                <a:cubicBezTo>
                  <a:pt x="3271215" y="1685807"/>
                  <a:pt x="3105422" y="1683974"/>
                  <a:pt x="2940074" y="1693333"/>
                </a:cubicBezTo>
                <a:cubicBezTo>
                  <a:pt x="2905437" y="1695294"/>
                  <a:pt x="2873024" y="1712770"/>
                  <a:pt x="2838474" y="1715911"/>
                </a:cubicBezTo>
                <a:cubicBezTo>
                  <a:pt x="2748456" y="1724095"/>
                  <a:pt x="2657851" y="1723437"/>
                  <a:pt x="2567540" y="1727200"/>
                </a:cubicBezTo>
                <a:lnTo>
                  <a:pt x="1980518" y="1715911"/>
                </a:lnTo>
                <a:cubicBezTo>
                  <a:pt x="1927727" y="1714311"/>
                  <a:pt x="1874327" y="1714658"/>
                  <a:pt x="1822474" y="1704622"/>
                </a:cubicBezTo>
                <a:cubicBezTo>
                  <a:pt x="1615141" y="1664493"/>
                  <a:pt x="1365432" y="1535161"/>
                  <a:pt x="1212874" y="1422400"/>
                </a:cubicBezTo>
                <a:cubicBezTo>
                  <a:pt x="1126326" y="1358429"/>
                  <a:pt x="1041858" y="1291544"/>
                  <a:pt x="953229" y="1230488"/>
                </a:cubicBezTo>
                <a:cubicBezTo>
                  <a:pt x="872422" y="1174821"/>
                  <a:pt x="785160" y="1128861"/>
                  <a:pt x="704874" y="1072444"/>
                </a:cubicBezTo>
                <a:cubicBezTo>
                  <a:pt x="545611" y="960529"/>
                  <a:pt x="539755" y="933434"/>
                  <a:pt x="400074" y="812800"/>
                </a:cubicBezTo>
                <a:cubicBezTo>
                  <a:pt x="317827" y="741769"/>
                  <a:pt x="284437" y="730572"/>
                  <a:pt x="219451" y="654755"/>
                </a:cubicBezTo>
                <a:cubicBezTo>
                  <a:pt x="28817" y="432350"/>
                  <a:pt x="249476" y="675354"/>
                  <a:pt x="106562" y="496711"/>
                </a:cubicBezTo>
                <a:cubicBezTo>
                  <a:pt x="9490" y="375371"/>
                  <a:pt x="109881" y="532344"/>
                  <a:pt x="27540" y="395111"/>
                </a:cubicBezTo>
                <a:cubicBezTo>
                  <a:pt x="1526" y="291054"/>
                  <a:pt x="-13203" y="271935"/>
                  <a:pt x="16251" y="146755"/>
                </a:cubicBezTo>
                <a:cubicBezTo>
                  <a:pt x="19908" y="131214"/>
                  <a:pt x="40316" y="125490"/>
                  <a:pt x="50118" y="112888"/>
                </a:cubicBezTo>
                <a:cubicBezTo>
                  <a:pt x="113529" y="31360"/>
                  <a:pt x="66790" y="59397"/>
                  <a:pt x="117851" y="33866"/>
                </a:cubicBezTo>
              </a:path>
            </a:pathLst>
          </a:custGeom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4" name="Rectangle 13"/>
          <p:cNvSpPr/>
          <p:nvPr/>
        </p:nvSpPr>
        <p:spPr bwMode="auto">
          <a:xfrm rot="2159225">
            <a:off x="8495837" y="3241022"/>
            <a:ext cx="2209800" cy="778107"/>
          </a:xfrm>
          <a:prstGeom prst="rect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8" name="Rectangle 7"/>
          <p:cNvSpPr/>
          <p:nvPr/>
        </p:nvSpPr>
        <p:spPr bwMode="auto">
          <a:xfrm rot="3265056">
            <a:off x="9649047" y="4452103"/>
            <a:ext cx="2081043" cy="1377811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9" name="Right Triangle 8"/>
          <p:cNvSpPr/>
          <p:nvPr/>
        </p:nvSpPr>
        <p:spPr bwMode="auto">
          <a:xfrm rot="19473349">
            <a:off x="11182053" y="3503026"/>
            <a:ext cx="703925" cy="2068762"/>
          </a:xfrm>
          <a:prstGeom prst="rtTriangle">
            <a:avLst/>
          </a:prstGeom>
          <a:solidFill>
            <a:schemeClr val="accent2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0" name="Right Triangle 9"/>
          <p:cNvSpPr/>
          <p:nvPr/>
        </p:nvSpPr>
        <p:spPr bwMode="auto">
          <a:xfrm rot="2247215">
            <a:off x="9751461" y="5650779"/>
            <a:ext cx="1142239" cy="348921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1" name="Rectangle 10"/>
          <p:cNvSpPr/>
          <p:nvPr/>
        </p:nvSpPr>
        <p:spPr bwMode="auto">
          <a:xfrm rot="2168855">
            <a:off x="11754054" y="5299227"/>
            <a:ext cx="1030292" cy="1944910"/>
          </a:xfrm>
          <a:prstGeom prst="rect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2" name="Right Triangle 11"/>
          <p:cNvSpPr/>
          <p:nvPr/>
        </p:nvSpPr>
        <p:spPr bwMode="auto">
          <a:xfrm rot="18362602">
            <a:off x="10624808" y="5459352"/>
            <a:ext cx="1931100" cy="648345"/>
          </a:xfrm>
          <a:prstGeom prst="rtTriangle">
            <a:avLst/>
          </a:prstGeom>
          <a:solidFill>
            <a:srgbClr val="FF000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3" name="Parallelogram 12"/>
          <p:cNvSpPr/>
          <p:nvPr/>
        </p:nvSpPr>
        <p:spPr bwMode="auto">
          <a:xfrm rot="18301937">
            <a:off x="9450692" y="4624447"/>
            <a:ext cx="459048" cy="820771"/>
          </a:xfrm>
          <a:prstGeom prst="parallelogram">
            <a:avLst>
              <a:gd name="adj" fmla="val 69859"/>
            </a:avLst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sp>
        <p:nvSpPr>
          <p:cNvPr id="15" name="Right Triangle 14"/>
          <p:cNvSpPr/>
          <p:nvPr/>
        </p:nvSpPr>
        <p:spPr bwMode="auto">
          <a:xfrm rot="19603843">
            <a:off x="8878225" y="2937618"/>
            <a:ext cx="762000" cy="1727546"/>
          </a:xfrm>
          <a:prstGeom prst="rtTriangle">
            <a:avLst/>
          </a:prstGeom>
          <a:solidFill>
            <a:srgbClr val="92D050"/>
          </a:solidFill>
          <a:ln>
            <a:noFill/>
          </a:ln>
          <a:effectLst/>
          <a:extLst/>
        </p:spPr>
        <p:txBody>
          <a:bodyPr vert="horz" wrap="square" lIns="91440" tIns="45720" rIns="91440" bIns="45720" numCol="1" rtlCol="0" anchor="ctr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normalizeH="0" baseline="0" smtClean="0">
              <a:ln>
                <a:noFill/>
              </a:ln>
              <a:solidFill>
                <a:schemeClr val="tx2"/>
              </a:solidFill>
              <a:effectLst/>
              <a:latin typeface="Arial" pitchFamily="34" charset="0"/>
            </a:endParaRPr>
          </a:p>
        </p:txBody>
      </p:sp>
      <p:pic>
        <p:nvPicPr>
          <p:cNvPr id="1030" name="Picture 6" descr="http://scec.usc.edu/scecwiki/images/6/60/S1252_CCA_depth6_horiz_slice_smooth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1428750"/>
            <a:ext cx="8153400" cy="6115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7239000" y="7615535"/>
            <a:ext cx="7239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Calibri" pitchFamily="34" charset="0"/>
              </a:rPr>
              <a:t>Horizontal plot of </a:t>
            </a:r>
            <a:r>
              <a:rPr lang="en-US" sz="2400" dirty="0" err="1" smtClean="0">
                <a:latin typeface="Calibri" pitchFamily="34" charset="0"/>
              </a:rPr>
              <a:t>Vs</a:t>
            </a:r>
            <a:r>
              <a:rPr lang="en-US" sz="2400" dirty="0" smtClean="0">
                <a:latin typeface="Calibri" pitchFamily="34" charset="0"/>
              </a:rPr>
              <a:t> from 3D model at depth=1.05 km</a:t>
            </a:r>
            <a:endParaRPr lang="en-US" sz="2400" dirty="0">
              <a:latin typeface="Calibri" pitchFamily="34" charset="0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Central California Velocity Models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199"/>
            <a:ext cx="6842760" cy="5865167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3D model</a:t>
            </a:r>
          </a:p>
          <a:p>
            <a:pPr lvl="1"/>
            <a:r>
              <a:rPr lang="en-US" dirty="0" smtClean="0"/>
              <a:t>Simulation volumes too large for single velocity model (white)</a:t>
            </a:r>
          </a:p>
          <a:p>
            <a:pPr marL="1304925" lvl="2" indent="-514350">
              <a:buFont typeface="+mj-lt"/>
              <a:buAutoNum type="arabicPeriod"/>
            </a:pPr>
            <a:r>
              <a:rPr lang="en-US" dirty="0" smtClean="0"/>
              <a:t>CCA-06 (Central CA, tomographic inversion, blue)</a:t>
            </a:r>
          </a:p>
          <a:p>
            <a:pPr marL="1304925" lvl="2" indent="-514350">
              <a:buFont typeface="+mj-lt"/>
              <a:buAutoNum type="arabicPeriod"/>
            </a:pPr>
            <a:r>
              <a:rPr lang="en-US" dirty="0" smtClean="0"/>
              <a:t>CVM-S4.26 (Southern CA, tomographic inversion, red)</a:t>
            </a:r>
          </a:p>
          <a:p>
            <a:pPr marL="1304925" lvl="2" indent="-514350">
              <a:buFont typeface="+mj-lt"/>
              <a:buAutoNum type="arabicPeriod"/>
            </a:pPr>
            <a:r>
              <a:rPr lang="en-US" dirty="0" smtClean="0"/>
              <a:t>USGS Bay Area (green)</a:t>
            </a:r>
          </a:p>
          <a:p>
            <a:pPr lvl="1"/>
            <a:r>
              <a:rPr lang="en-US" dirty="0" smtClean="0"/>
              <a:t>Smoothing applied along model interfaces</a:t>
            </a:r>
          </a:p>
          <a:p>
            <a:r>
              <a:rPr lang="en-US" dirty="0" smtClean="0"/>
              <a:t>1D model</a:t>
            </a:r>
          </a:p>
          <a:p>
            <a:pPr lvl="1"/>
            <a:r>
              <a:rPr lang="en-US" dirty="0" smtClean="0"/>
              <a:t>Averaged CCA-06 over land</a:t>
            </a:r>
          </a:p>
        </p:txBody>
      </p:sp>
    </p:spTree>
    <p:extLst>
      <p:ext uri="{BB962C8B-B14F-4D97-AF65-F5344CB8AC3E}">
        <p14:creationId xmlns:p14="http://schemas.microsoft.com/office/powerpoint/2010/main" val="1280920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5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92230" y="1752600"/>
            <a:ext cx="4814370" cy="6018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17.3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3840" y="1981200"/>
            <a:ext cx="10043160" cy="6019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Calculations for 2 velocity models for each of 438 sites</a:t>
            </a:r>
          </a:p>
          <a:p>
            <a:r>
              <a:rPr lang="en-US" dirty="0"/>
              <a:t>Averaged 1295 nodes (CPU + GPU) for 31 days, maximum of 5374</a:t>
            </a:r>
          </a:p>
          <a:p>
            <a:pPr lvl="1"/>
            <a:r>
              <a:rPr lang="en-US" dirty="0"/>
              <a:t>900,000 node-hours </a:t>
            </a:r>
            <a:r>
              <a:rPr lang="en-US" dirty="0" smtClean="0"/>
              <a:t>consumed (21.6M core-hours)</a:t>
            </a:r>
            <a:endParaRPr lang="en-US" dirty="0"/>
          </a:p>
          <a:p>
            <a:r>
              <a:rPr lang="en-US" dirty="0" smtClean="0"/>
              <a:t>Used OLCF Titan and NCSA Blue Waters</a:t>
            </a:r>
          </a:p>
          <a:p>
            <a:pPr lvl="1"/>
            <a:r>
              <a:rPr lang="en-US" dirty="0" smtClean="0"/>
              <a:t>Workflow tools scheduled 15,581 jobs to both systems</a:t>
            </a:r>
          </a:p>
          <a:p>
            <a:pPr lvl="1"/>
            <a:r>
              <a:rPr lang="en-US" dirty="0" smtClean="0"/>
              <a:t>Transferred 308 TB of intermediate data between the two systems</a:t>
            </a:r>
          </a:p>
          <a:p>
            <a:r>
              <a:rPr lang="en-US" dirty="0" smtClean="0"/>
              <a:t>Generated 285 million two-component seismograms</a:t>
            </a:r>
          </a:p>
          <a:p>
            <a:pPr lvl="1"/>
            <a:r>
              <a:rPr lang="en-US" dirty="0" smtClean="0"/>
              <a:t>43 billion intensity measures</a:t>
            </a:r>
          </a:p>
          <a:p>
            <a:r>
              <a:rPr lang="en-US" dirty="0" smtClean="0"/>
              <a:t>Workflow tools managed 777 TB of data</a:t>
            </a:r>
          </a:p>
          <a:p>
            <a:pPr lvl="1"/>
            <a:r>
              <a:rPr lang="en-US" dirty="0" smtClean="0"/>
              <a:t>10.7 TB of output data automatically staged back for archival storage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7</a:t>
            </a:fld>
            <a:endParaRPr lang="en-US" sz="1900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90"/>
          <a:stretch/>
        </p:blipFill>
        <p:spPr bwMode="auto">
          <a:xfrm>
            <a:off x="15544800" y="2400299"/>
            <a:ext cx="7116664" cy="48752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20261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17.3 Results: Velocity Model Comparison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8</a:t>
            </a:fld>
            <a:endParaRPr lang="en-US" sz="1900"/>
          </a:p>
        </p:txBody>
      </p:sp>
      <p:pic>
        <p:nvPicPr>
          <p:cNvPr id="1026" name="Picture 2" descr="https://scec.usc.edu/scecwiki/images/b/b0/Study_17_3_3D_3se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723410"/>
            <a:ext cx="6096000" cy="68481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scec.usc.edu/scecwiki/images/archive/8/81/20170414174444%21Study_17_3_1D_3s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1400" y="1905001"/>
            <a:ext cx="7428654" cy="67055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4191000" y="2209800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3D model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11277600" y="2193656"/>
            <a:ext cx="19050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  <a:latin typeface="Calibri" pitchFamily="34" charset="0"/>
              </a:rPr>
              <a:t>1D model</a:t>
            </a:r>
            <a:endParaRPr lang="en-US" sz="32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60269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CyberShake</a:t>
            </a:r>
            <a:r>
              <a:rPr lang="en-US" dirty="0" smtClean="0"/>
              <a:t> Study 17.3 Results: CCA and LA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11000" y="1905000"/>
            <a:ext cx="2727960" cy="5791200"/>
          </a:xfrm>
        </p:spPr>
        <p:txBody>
          <a:bodyPr/>
          <a:lstStyle/>
          <a:p>
            <a:pPr marL="225425" indent="-225425"/>
            <a:r>
              <a:rPr lang="en-US" sz="2800" dirty="0" smtClean="0"/>
              <a:t>Central CA results typically lower than LA results</a:t>
            </a:r>
          </a:p>
          <a:p>
            <a:pPr marL="225425" indent="-225425"/>
            <a:r>
              <a:rPr lang="en-US" sz="2800" dirty="0" smtClean="0"/>
              <a:t>Likely due to lack of GTL and higher </a:t>
            </a:r>
            <a:r>
              <a:rPr lang="en-US" sz="2800" dirty="0" err="1" smtClean="0"/>
              <a:t>Vs</a:t>
            </a:r>
            <a:r>
              <a:rPr lang="en-US" sz="2800" dirty="0" smtClean="0"/>
              <a:t> min (500 m/s for LA, 900 m/s for CCA) </a:t>
            </a:r>
            <a:endParaRPr lang="en-US" sz="2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159CEC4-A8E1-4F11-A707-62DA653B13D9}" type="slidenum">
              <a:rPr lang="en-US" smtClean="0"/>
              <a:pPr/>
              <a:t>9</a:t>
            </a:fld>
            <a:endParaRPr lang="en-US" sz="1900"/>
          </a:p>
        </p:txBody>
      </p:sp>
      <p:pic>
        <p:nvPicPr>
          <p:cNvPr id="2050" name="Picture 2" descr="https://scec.usc.edu/scecwiki/images/0/0a/Study_17_3_v_15_4_diff_3sec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00800" y="1601612"/>
            <a:ext cx="5802273" cy="6856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scec.usc.edu/scecwiki/images/0/0d/Study_17_3_combined_3sec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3008" y="1524000"/>
            <a:ext cx="7303102" cy="70851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Straight Connector 5"/>
          <p:cNvCxnSpPr/>
          <p:nvPr/>
        </p:nvCxnSpPr>
        <p:spPr bwMode="auto">
          <a:xfrm flipH="1">
            <a:off x="3435697" y="4121796"/>
            <a:ext cx="676636" cy="1202909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0" name="Straight Connector 9"/>
          <p:cNvCxnSpPr/>
          <p:nvPr/>
        </p:nvCxnSpPr>
        <p:spPr bwMode="auto">
          <a:xfrm flipH="1">
            <a:off x="3513908" y="4474189"/>
            <a:ext cx="991796" cy="977363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16" name="Straight Connector 15"/>
          <p:cNvCxnSpPr/>
          <p:nvPr/>
        </p:nvCxnSpPr>
        <p:spPr bwMode="auto">
          <a:xfrm flipH="1" flipV="1">
            <a:off x="4349286" y="4254698"/>
            <a:ext cx="150365" cy="225545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2" name="Straight Connector 21"/>
          <p:cNvCxnSpPr/>
          <p:nvPr/>
        </p:nvCxnSpPr>
        <p:spPr bwMode="auto">
          <a:xfrm>
            <a:off x="4112333" y="4121796"/>
            <a:ext cx="236953" cy="132902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5" name="Straight Connector 24"/>
          <p:cNvCxnSpPr/>
          <p:nvPr/>
        </p:nvCxnSpPr>
        <p:spPr bwMode="auto">
          <a:xfrm flipV="1">
            <a:off x="4112333" y="1981200"/>
            <a:ext cx="5717467" cy="2140596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28" name="Straight Connector 27"/>
          <p:cNvCxnSpPr/>
          <p:nvPr/>
        </p:nvCxnSpPr>
        <p:spPr bwMode="auto">
          <a:xfrm flipV="1">
            <a:off x="4513762" y="3733800"/>
            <a:ext cx="7144838" cy="746444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1" name="Straight Connector 30"/>
          <p:cNvCxnSpPr/>
          <p:nvPr/>
        </p:nvCxnSpPr>
        <p:spPr bwMode="auto">
          <a:xfrm>
            <a:off x="3513908" y="5451552"/>
            <a:ext cx="4182292" cy="1177848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cxnSp>
        <p:nvCxnSpPr>
          <p:cNvPr id="33" name="Straight Connector 32"/>
          <p:cNvCxnSpPr/>
          <p:nvPr/>
        </p:nvCxnSpPr>
        <p:spPr bwMode="auto">
          <a:xfrm>
            <a:off x="3457499" y="5324705"/>
            <a:ext cx="4086301" cy="999895"/>
          </a:xfrm>
          <a:prstGeom prst="line">
            <a:avLst/>
          </a:prstGeom>
          <a:solidFill>
            <a:srgbClr val="BABEB6"/>
          </a:solidFill>
          <a:ln w="19050" cap="flat" cmpd="sng" algn="ctr">
            <a:solidFill>
              <a:schemeClr val="tx1"/>
            </a:solidFill>
            <a:prstDash val="dash"/>
            <a:round/>
            <a:headEnd type="none" w="med" len="med"/>
            <a:tailEnd type="none" w="med" len="med"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cxnSp>
      <p:sp>
        <p:nvSpPr>
          <p:cNvPr id="32" name="TextBox 31"/>
          <p:cNvSpPr txBox="1"/>
          <p:nvPr/>
        </p:nvSpPr>
        <p:spPr>
          <a:xfrm>
            <a:off x="3392134" y="2076271"/>
            <a:ext cx="331346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Combined </a:t>
            </a:r>
            <a:r>
              <a:rPr lang="en-US" sz="2800" dirty="0" err="1" smtClean="0">
                <a:solidFill>
                  <a:schemeClr val="bg1"/>
                </a:solidFill>
                <a:latin typeface="Calibri" pitchFamily="34" charset="0"/>
              </a:rPr>
              <a:t>CyberShake</a:t>
            </a:r>
            <a:r>
              <a:rPr lang="en-US" sz="2800" dirty="0" smtClean="0">
                <a:solidFill>
                  <a:schemeClr val="bg1"/>
                </a:solidFill>
                <a:latin typeface="Calibri" pitchFamily="34" charset="0"/>
              </a:rPr>
              <a:t> map</a:t>
            </a:r>
            <a:endParaRPr lang="en-US" sz="2800" dirty="0">
              <a:solidFill>
                <a:schemeClr val="bg1"/>
              </a:solidFill>
              <a:latin typeface="Calibr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20961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theme/theme1.xml><?xml version="1.0" encoding="utf-8"?>
<a:theme xmlns:a="http://schemas.openxmlformats.org/drawingml/2006/main" name="SCEC">
  <a:themeElements>
    <a:clrScheme name="">
      <a:dk1>
        <a:srgbClr val="000000"/>
      </a:dk1>
      <a:lt1>
        <a:srgbClr val="FFFFFF"/>
      </a:lt1>
      <a:dk2>
        <a:srgbClr val="000000"/>
      </a:dk2>
      <a:lt2>
        <a:srgbClr val="000000"/>
      </a:lt2>
      <a:accent1>
        <a:srgbClr val="FFFFFF"/>
      </a:accent1>
      <a:accent2>
        <a:srgbClr val="0000FF"/>
      </a:accent2>
      <a:accent3>
        <a:srgbClr val="FFFFFF"/>
      </a:accent3>
      <a:accent4>
        <a:srgbClr val="000000"/>
      </a:accent4>
      <a:accent5>
        <a:srgbClr val="FFFFFF"/>
      </a:accent5>
      <a:accent6>
        <a:srgbClr val="0000E7"/>
      </a:accent6>
      <a:hlink>
        <a:srgbClr val="FF00FF"/>
      </a:hlink>
      <a:folHlink>
        <a:srgbClr val="0000FF"/>
      </a:folHlink>
    </a:clrScheme>
    <a:fontScheme name="Civic">
      <a:majorFont>
        <a:latin typeface="Georgia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Georgia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BABEB6"/>
        </a:solidFill>
        <a:ln>
          <a:noFill/>
        </a:ln>
        <a:effectLst/>
        <a:extLst>
          <a:ext uri="{91240B29-F687-4F45-9708-019B960494DF}">
            <a14:hiddenLine xmlns:a14="http://schemas.microsoft.com/office/drawing/2010/main"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14:hiddenLine>
          </a:ex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3200" b="0" i="0" u="none" strike="noStrike" cap="none" normalizeH="0" baseline="0" smtClean="0">
            <a:ln>
              <a:noFill/>
            </a:ln>
            <a:solidFill>
              <a:schemeClr val="tx2"/>
            </a:solidFill>
            <a:effectLst/>
            <a:latin typeface="Arial" pitchFamily="34" charset="0"/>
          </a:defRPr>
        </a:defPPr>
      </a:lstStyle>
    </a:lnDef>
  </a:objectDefaults>
  <a:extraClrSchemeLst>
    <a:extraClrScheme>
      <a:clrScheme name="2_SCEC.new.bann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2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SCEC.new.banner 3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4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SCEC.new.banner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6245</TotalTime>
  <Words>571</Words>
  <Application>Microsoft Office PowerPoint</Application>
  <PresentationFormat>Custom</PresentationFormat>
  <Paragraphs>118</Paragraphs>
  <Slides>11</Slides>
  <Notes>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2" baseType="lpstr">
      <vt:lpstr>SCEC</vt:lpstr>
      <vt:lpstr>Using CyberShake 3D Ground Motion Simulation Workflows to Advance Central California PSHA</vt:lpstr>
      <vt:lpstr>CyberShake Overview</vt:lpstr>
      <vt:lpstr>CyberShake Data Flow</vt:lpstr>
      <vt:lpstr>CyberShake Workflows</vt:lpstr>
      <vt:lpstr>CyberShake Central California</vt:lpstr>
      <vt:lpstr>Central California Velocity Models</vt:lpstr>
      <vt:lpstr>CyberShake Study 17.3</vt:lpstr>
      <vt:lpstr>CyberShake Study 17.3 Results: Velocity Model Comparison</vt:lpstr>
      <vt:lpstr>CyberShake Study 17.3 Results: CCA and LA</vt:lpstr>
      <vt:lpstr>CyberShake Future Directions</vt:lpstr>
      <vt:lpstr>Questions?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Reducing Time-to-Solution Using Distributed   High-Throughput Mega-Workflows:  Experiences from SCEC CyberShake</dc:title>
  <dc:creator>Kevin Milner</dc:creator>
  <cp:lastModifiedBy>Scott Callaghan</cp:lastModifiedBy>
  <cp:revision>325</cp:revision>
  <cp:lastPrinted>2002-10-10T18:38:31Z</cp:lastPrinted>
  <dcterms:created xsi:type="dcterms:W3CDTF">2011-09-08T19:29:23Z</dcterms:created>
  <dcterms:modified xsi:type="dcterms:W3CDTF">2017-04-18T12:56:46Z</dcterms:modified>
</cp:coreProperties>
</file>