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08" r:id="rId5"/>
    <p:sldId id="347" r:id="rId6"/>
    <p:sldId id="336" r:id="rId7"/>
    <p:sldId id="339" r:id="rId8"/>
    <p:sldId id="338" r:id="rId9"/>
    <p:sldId id="349" r:id="rId10"/>
    <p:sldId id="348" r:id="rId11"/>
    <p:sldId id="337" r:id="rId12"/>
    <p:sldId id="340" r:id="rId13"/>
    <p:sldId id="342" r:id="rId14"/>
    <p:sldId id="343" r:id="rId15"/>
    <p:sldId id="350" r:id="rId16"/>
    <p:sldId id="318" r:id="rId17"/>
  </p:sldIdLst>
  <p:sldSz cx="14630400" cy="8229600"/>
  <p:notesSz cx="7315200" cy="9601200"/>
  <p:defaultTextStyle>
    <a:defPPr>
      <a:defRPr lang="en-US"/>
    </a:defPPr>
    <a:lvl1pPr marL="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0FF"/>
    <a:srgbClr val="FFFFFF"/>
    <a:srgbClr val="800000"/>
    <a:srgbClr val="9D171E"/>
    <a:srgbClr val="9E1C1F"/>
    <a:srgbClr val="B5B79A"/>
    <a:srgbClr val="F4FF52"/>
    <a:srgbClr val="F9D691"/>
    <a:srgbClr val="FDFE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3"/>
    <p:restoredTop sz="86383"/>
  </p:normalViewPr>
  <p:slideViewPr>
    <p:cSldViewPr>
      <p:cViewPr varScale="1">
        <p:scale>
          <a:sx n="93" d="100"/>
          <a:sy n="93" d="100"/>
        </p:scale>
        <p:origin x="-108" y="-138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19" cy="480060"/>
          </a:xfrm>
          <a:prstGeom prst="rect">
            <a:avLst/>
          </a:prstGeom>
        </p:spPr>
        <p:txBody>
          <a:bodyPr vert="horz" lIns="96649" tIns="48326" rIns="96649" bIns="48326" rtlCol="0"/>
          <a:lstStyle>
            <a:lvl1pPr algn="l">
              <a:defRPr sz="14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90" y="0"/>
            <a:ext cx="3169919" cy="480060"/>
          </a:xfrm>
          <a:prstGeom prst="rect">
            <a:avLst/>
          </a:prstGeom>
        </p:spPr>
        <p:txBody>
          <a:bodyPr vert="horz" lIns="96649" tIns="48326" rIns="96649" bIns="48326" rtlCol="0"/>
          <a:lstStyle>
            <a:lvl1pPr algn="r">
              <a:defRPr sz="1400"/>
            </a:lvl1pPr>
          </a:lstStyle>
          <a:p>
            <a:fld id="{128FCA9C-FF92-4024-BDEC-A6D3B663DC09}" type="datetimeFigureOut">
              <a:rPr lang="en-US"/>
              <a:t>6/2/2018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474"/>
            <a:ext cx="3169919" cy="480060"/>
          </a:xfrm>
          <a:prstGeom prst="rect">
            <a:avLst/>
          </a:prstGeom>
        </p:spPr>
        <p:txBody>
          <a:bodyPr vert="horz" lIns="96649" tIns="48326" rIns="96649" bIns="48326" rtlCol="0" anchor="b"/>
          <a:lstStyle>
            <a:lvl1pPr algn="l">
              <a:defRPr sz="14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90" y="9119474"/>
            <a:ext cx="3169919" cy="480060"/>
          </a:xfrm>
          <a:prstGeom prst="rect">
            <a:avLst/>
          </a:prstGeom>
        </p:spPr>
        <p:txBody>
          <a:bodyPr vert="horz" lIns="96649" tIns="48326" rIns="96649" bIns="48326" rtlCol="0" anchor="b"/>
          <a:lstStyle>
            <a:lvl1pPr algn="r">
              <a:defRPr sz="14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19" cy="480060"/>
          </a:xfrm>
          <a:prstGeom prst="rect">
            <a:avLst/>
          </a:prstGeom>
        </p:spPr>
        <p:txBody>
          <a:bodyPr vert="horz" lIns="96649" tIns="48326" rIns="96649" bIns="48326" rtlCol="0"/>
          <a:lstStyle>
            <a:lvl1pPr algn="l">
              <a:defRPr sz="14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90" y="0"/>
            <a:ext cx="3169919" cy="480060"/>
          </a:xfrm>
          <a:prstGeom prst="rect">
            <a:avLst/>
          </a:prstGeom>
        </p:spPr>
        <p:txBody>
          <a:bodyPr vert="horz" lIns="96649" tIns="48326" rIns="96649" bIns="48326" rtlCol="0"/>
          <a:lstStyle>
            <a:lvl1pPr algn="r">
              <a:defRPr sz="1400"/>
            </a:lvl1pPr>
          </a:lstStyle>
          <a:p>
            <a:fld id="{772AB877-E7B1-4681-847E-D0918612832B}" type="datetimeFigureOut">
              <a:rPr lang="en-US"/>
              <a:t>6/2/2018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2313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9" tIns="48326" rIns="96649" bIns="48326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49" tIns="48326" rIns="96649" bIns="48326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4"/>
            <a:ext cx="3169919" cy="480060"/>
          </a:xfrm>
          <a:prstGeom prst="rect">
            <a:avLst/>
          </a:prstGeom>
        </p:spPr>
        <p:txBody>
          <a:bodyPr vert="horz" lIns="96649" tIns="48326" rIns="96649" bIns="48326" rtlCol="0" anchor="b"/>
          <a:lstStyle>
            <a:lvl1pPr algn="l">
              <a:defRPr sz="14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90" y="9119474"/>
            <a:ext cx="3169919" cy="480060"/>
          </a:xfrm>
          <a:prstGeom prst="rect">
            <a:avLst/>
          </a:prstGeom>
        </p:spPr>
        <p:txBody>
          <a:bodyPr vert="horz" lIns="96649" tIns="48326" rIns="96649" bIns="48326" rtlCol="0" anchor="b"/>
          <a:lstStyle>
            <a:lvl1pPr algn="r">
              <a:defRPr sz="14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8" y="246751"/>
            <a:ext cx="1576836" cy="804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461516" y="2560321"/>
            <a:ext cx="11707369" cy="1920241"/>
          </a:xfrm>
        </p:spPr>
        <p:txBody>
          <a:bodyPr>
            <a:normAutofit/>
          </a:bodyPr>
          <a:lstStyle>
            <a:lvl1pPr algn="ctr">
              <a:lnSpc>
                <a:spcPts val="6601"/>
              </a:lnSpc>
              <a:defRPr sz="5300" b="1" i="0" cap="none" baseline="0">
                <a:solidFill>
                  <a:srgbClr val="9D171E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461517" y="4846320"/>
            <a:ext cx="11707368" cy="13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9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 userDrawn="1">
            <p:ph type="ftr" sz="quarter" idx="11"/>
          </p:nvPr>
        </p:nvSpPr>
        <p:spPr>
          <a:xfrm>
            <a:off x="9053012" y="7774490"/>
            <a:ext cx="4939046" cy="4381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Southern California Earthquake Center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3940725" y="9236805"/>
            <a:ext cx="221735" cy="509678"/>
          </a:xfrm>
          <a:prstGeom prst="rect">
            <a:avLst/>
          </a:prstGeom>
          <a:noFill/>
        </p:spPr>
        <p:txBody>
          <a:bodyPr wrap="none" lIns="109746" tIns="54873" rIns="109746" bIns="54873" rtlCol="0">
            <a:spAutoFit/>
          </a:bodyPr>
          <a:lstStyle/>
          <a:p>
            <a:pPr>
              <a:lnSpc>
                <a:spcPct val="90000"/>
              </a:lnSpc>
            </a:pPr>
            <a:endParaRPr lang="en-US" sz="2900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64922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6/2/2018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950" y="1188720"/>
            <a:ext cx="6768324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 baseline="0"/>
            </a:lvl7pPr>
            <a:lvl8pPr>
              <a:defRPr sz="1900" baseline="0"/>
            </a:lvl8pPr>
            <a:lvl9pPr>
              <a:defRPr sz="19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932" y="1188720"/>
            <a:ext cx="6749522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2669-E835-224C-A4FB-E230BDF9E72D}" type="datetime1">
              <a:rPr lang="en-US" smtClean="0"/>
              <a:t>6/2/2018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3949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3949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16422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16422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 baseline="0"/>
            </a:lvl8pPr>
            <a:lvl9pPr>
              <a:defRPr sz="17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FF26-A8E4-414A-8E66-6412DFAC93C0}" type="datetime1">
              <a:rPr lang="en-US" smtClean="0"/>
              <a:t>6/2/2018</a:t>
            </a:fld>
            <a:endParaRPr lang="bg-B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F229-4F64-DF42-8714-B47E434B5860}" type="datetime1">
              <a:rPr lang="en-US" smtClean="0"/>
              <a:t>6/2/2018</a:t>
            </a:fld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0F0A-C9FE-4240-9713-B9651F67AA84}" type="datetime1">
              <a:rPr lang="en-US" smtClean="0"/>
              <a:t>6/2/2018</a:t>
            </a:fld>
            <a:endParaRPr lang="bg-B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84" y="2500860"/>
            <a:ext cx="10734194" cy="1967789"/>
          </a:xfrm>
          <a:prstGeom prst="rect">
            <a:avLst/>
          </a:prstGeom>
        </p:spPr>
      </p:pic>
      <p:sp>
        <p:nvSpPr>
          <p:cNvPr id="29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9235940" y="7735825"/>
            <a:ext cx="4939046" cy="438150"/>
          </a:xfrm>
        </p:spPr>
        <p:txBody>
          <a:bodyPr/>
          <a:lstStyle>
            <a:lvl1pPr>
              <a:defRPr sz="2200" b="1" i="1"/>
            </a:lvl1pPr>
          </a:lstStyle>
          <a:p>
            <a:r>
              <a:rPr lang="en-US" dirty="0" err="1" smtClean="0"/>
              <a:t>www.SCEC.org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949" y="329566"/>
            <a:ext cx="13902505" cy="767714"/>
          </a:xfrm>
          <a:prstGeom prst="rect">
            <a:avLst/>
          </a:prstGeom>
        </p:spPr>
        <p:txBody>
          <a:bodyPr vert="horz" lIns="109746" tIns="54873" rIns="109746" bIns="54873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949" y="1188720"/>
            <a:ext cx="13902505" cy="649224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2486" y="7945169"/>
            <a:ext cx="167594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l">
              <a:defRPr sz="170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8D8011A-9C5E-E94F-9F56-DB8DA800CF19}" type="datetime1">
              <a:rPr lang="en-US" smtClean="0"/>
              <a:pPr/>
              <a:t>6/2/2018</a:t>
            </a:fld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77421" y="7945169"/>
            <a:ext cx="137195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r">
              <a:defRPr sz="17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>
          <a:xfrm>
            <a:off x="4845678" y="7834678"/>
            <a:ext cx="4939046" cy="438150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ctr">
              <a:defRPr sz="1700" b="1" i="1">
                <a:solidFill>
                  <a:srgbClr val="FFFFFF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 smtClean="0"/>
              <a:t>Southern California Earthquake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60" r:id="rId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1097463" rtl="0" eaLnBrk="1" latinLnBrk="0" hangingPunct="1">
        <a:lnSpc>
          <a:spcPct val="90000"/>
        </a:lnSpc>
        <a:spcBef>
          <a:spcPct val="0"/>
        </a:spcBef>
        <a:buNone/>
        <a:defRPr sz="5300" b="1" i="1" kern="1200" cap="none" baseline="0">
          <a:solidFill>
            <a:srgbClr val="9D171E"/>
          </a:solidFill>
          <a:latin typeface="Times" charset="0"/>
          <a:ea typeface="Times" charset="0"/>
          <a:cs typeface="Times" charset="0"/>
        </a:defRPr>
      </a:lvl1pPr>
    </p:titleStyle>
    <p:bodyStyle>
      <a:lvl1pPr marL="280082" indent="-270555" algn="l" defTabSz="1097463" rtl="0" eaLnBrk="1" latinLnBrk="0" hangingPunct="1">
        <a:lnSpc>
          <a:spcPct val="100000"/>
        </a:lnSpc>
        <a:spcBef>
          <a:spcPts val="2160"/>
        </a:spcBef>
        <a:buClr>
          <a:schemeClr val="tx1"/>
        </a:buClr>
        <a:buSzPct val="90000"/>
        <a:buFont typeface="Arial" pitchFamily="34" charset="0"/>
        <a:buChar char="•"/>
        <a:tabLst/>
        <a:defRPr sz="3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1pPr>
      <a:lvl2pPr marL="483951" indent="-203870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charset="0"/>
        <a:buChar char="•"/>
        <a:tabLst/>
        <a:defRPr sz="29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2pPr>
      <a:lvl3pPr marL="825003" indent="-22292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3pPr>
      <a:lvl4pPr marL="1105084" indent="-228638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4pPr>
      <a:lvl5pPr marL="1377545" indent="-22673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5pPr>
      <a:lvl6pPr marL="1701067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1975433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99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2524165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731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463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194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926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657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2389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112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852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1516" y="1600200"/>
            <a:ext cx="11707369" cy="2987041"/>
          </a:xfrm>
        </p:spPr>
        <p:txBody>
          <a:bodyPr>
            <a:noAutofit/>
          </a:bodyPr>
          <a:lstStyle/>
          <a:p>
            <a:pPr>
              <a:lnSpc>
                <a:spcPts val="6000"/>
              </a:lnSpc>
            </a:pPr>
            <a:r>
              <a:rPr lang="en-US" sz="4400" dirty="0" smtClean="0"/>
              <a:t>Integrating Physics-based Earthquake Cycle Simulator Models and High-Resolution Ground Motion Simulations into a Physics-based Probabilistic Seismic Hazard Model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1517" y="5029200"/>
            <a:ext cx="11707368" cy="163068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PI: J. </a:t>
            </a:r>
            <a:r>
              <a:rPr lang="en-US" dirty="0" err="1" smtClean="0"/>
              <a:t>Vidale</a:t>
            </a:r>
            <a:r>
              <a:rPr lang="en-US" dirty="0" smtClean="0"/>
              <a:t>; Former PI: T. H. Jordan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Co-authors: J</a:t>
            </a:r>
            <a:r>
              <a:rPr lang="en-US" dirty="0"/>
              <a:t>. </a:t>
            </a:r>
            <a:r>
              <a:rPr lang="en-US" dirty="0" err="1"/>
              <a:t>Bielak</a:t>
            </a:r>
            <a:r>
              <a:rPr lang="en-US" dirty="0"/>
              <a:t>, </a:t>
            </a:r>
            <a:r>
              <a:rPr lang="en-US" b="1" dirty="0"/>
              <a:t>S. Callaghan</a:t>
            </a:r>
            <a:r>
              <a:rPr lang="en-US" dirty="0"/>
              <a:t>, Y. Cui, A. R. </a:t>
            </a:r>
            <a:r>
              <a:rPr lang="en-US" dirty="0" err="1"/>
              <a:t>Escandon</a:t>
            </a:r>
            <a:r>
              <a:rPr lang="en-US" dirty="0"/>
              <a:t>, J. Gilchrist, C. A. </a:t>
            </a:r>
            <a:r>
              <a:rPr lang="en-US" dirty="0" err="1"/>
              <a:t>Goulet</a:t>
            </a:r>
            <a:r>
              <a:rPr lang="en-US" dirty="0"/>
              <a:t>, R. W. Graves, Z. Hu, A. Juarez, N. </a:t>
            </a:r>
            <a:r>
              <a:rPr lang="en-US" dirty="0" err="1"/>
              <a:t>Khoshnevis</a:t>
            </a:r>
            <a:r>
              <a:rPr lang="en-US" dirty="0"/>
              <a:t>, P. J. </a:t>
            </a:r>
            <a:r>
              <a:rPr lang="en-US" dirty="0" err="1"/>
              <a:t>Maechling</a:t>
            </a:r>
            <a:r>
              <a:rPr lang="en-US" dirty="0"/>
              <a:t>, D. Mu, K. R. Milner, K. B. Olsen, D. </a:t>
            </a:r>
            <a:r>
              <a:rPr lang="en-US" dirty="0" err="1"/>
              <a:t>Pekurovsky</a:t>
            </a:r>
            <a:r>
              <a:rPr lang="en-US" dirty="0"/>
              <a:t>, D. </a:t>
            </a:r>
            <a:r>
              <a:rPr lang="en-US" dirty="0" err="1"/>
              <a:t>Restrepo</a:t>
            </a:r>
            <a:r>
              <a:rPr lang="en-US" dirty="0"/>
              <a:t>, D. </a:t>
            </a:r>
            <a:r>
              <a:rPr lang="en-US" dirty="0" err="1"/>
              <a:t>Roten</a:t>
            </a:r>
            <a:r>
              <a:rPr lang="en-US" dirty="0"/>
              <a:t>, W. H. </a:t>
            </a:r>
            <a:r>
              <a:rPr lang="en-US" dirty="0" err="1"/>
              <a:t>Savran</a:t>
            </a:r>
            <a:r>
              <a:rPr lang="en-US" dirty="0"/>
              <a:t>, B. Shaw, R. </a:t>
            </a:r>
            <a:r>
              <a:rPr lang="en-US" dirty="0" err="1"/>
              <a:t>Taborda</a:t>
            </a:r>
            <a:r>
              <a:rPr lang="en-US" dirty="0" smtClean="0"/>
              <a:t>, </a:t>
            </a:r>
            <a:r>
              <a:rPr lang="en-US" dirty="0"/>
              <a:t>Q. </a:t>
            </a:r>
            <a:r>
              <a:rPr lang="en-US" dirty="0" smtClean="0"/>
              <a:t>Yao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" y="6858000"/>
            <a:ext cx="11707368" cy="83820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>
            <a:lvl1pPr marL="0" indent="0" algn="ctr" defTabSz="109746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  <a:defRPr sz="2900" kern="12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None/>
              <a:tabLst/>
              <a:defRPr sz="2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097463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46194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94926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743657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92389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41120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89852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smtClean="0"/>
              <a:t>2018 Blue Waters Symposium</a:t>
            </a:r>
          </a:p>
          <a:p>
            <a:pPr algn="l"/>
            <a:r>
              <a:rPr lang="en-US" sz="2000" dirty="0" smtClean="0"/>
              <a:t>June 5, 2018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1683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SCEC </a:t>
            </a:r>
            <a:r>
              <a:rPr lang="en-US" dirty="0" err="1" smtClean="0"/>
              <a:t>UseIT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SCEC conducts an NSF-funded REU, Undergraduate Studies in Earthquake Information Technology (</a:t>
            </a:r>
            <a:r>
              <a:rPr lang="en-US" dirty="0" err="1" smtClean="0"/>
              <a:t>UseIT</a:t>
            </a:r>
            <a:r>
              <a:rPr lang="en-US" dirty="0" smtClean="0"/>
              <a:t>) since 2002</a:t>
            </a:r>
            <a:endParaRPr lang="en-US" dirty="0" smtClean="0"/>
          </a:p>
          <a:p>
            <a:r>
              <a:rPr lang="en-US" dirty="0" smtClean="0"/>
              <a:t>20-25 </a:t>
            </a:r>
            <a:r>
              <a:rPr lang="en-US" dirty="0" smtClean="0"/>
              <a:t>students from across the country for </a:t>
            </a:r>
            <a:r>
              <a:rPr lang="en-US" dirty="0" smtClean="0"/>
              <a:t>8-week summer program</a:t>
            </a:r>
          </a:p>
          <a:p>
            <a:pPr lvl="1"/>
            <a:r>
              <a:rPr lang="en-US" dirty="0" smtClean="0"/>
              <a:t>44% female</a:t>
            </a:r>
          </a:p>
          <a:p>
            <a:pPr lvl="1"/>
            <a:r>
              <a:rPr lang="en-US" dirty="0" smtClean="0"/>
              <a:t>42% underrepresented minorities</a:t>
            </a:r>
          </a:p>
          <a:p>
            <a:pPr lvl="1"/>
            <a:r>
              <a:rPr lang="en-US" dirty="0" smtClean="0"/>
              <a:t>53% first-generation college students</a:t>
            </a:r>
          </a:p>
          <a:p>
            <a:r>
              <a:rPr lang="en-US" dirty="0" smtClean="0"/>
              <a:t>Students accomplish a ‘grand challenge’ which includes earth science and computer science elements</a:t>
            </a:r>
          </a:p>
          <a:p>
            <a:r>
              <a:rPr lang="en-US" dirty="0" smtClean="0"/>
              <a:t>Since 2016, has included an HPC component on Blue Waters</a:t>
            </a:r>
          </a:p>
          <a:p>
            <a:pPr lvl="1"/>
            <a:r>
              <a:rPr lang="en-US" dirty="0" smtClean="0"/>
              <a:t>Goal is to make students aware of HPC as a field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6/2/2018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2525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98"/>
          <p:cNvPicPr preferRelativeResize="0"/>
          <p:nvPr/>
        </p:nvPicPr>
        <p:blipFill rotWithShape="1">
          <a:blip r:embed="rId2">
            <a:alphaModFix/>
          </a:blip>
          <a:srcRect t="3683"/>
          <a:stretch/>
        </p:blipFill>
        <p:spPr>
          <a:xfrm>
            <a:off x="2971800" y="4020156"/>
            <a:ext cx="4162598" cy="3788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UseIT</a:t>
            </a:r>
            <a:r>
              <a:rPr lang="en-US" dirty="0" smtClean="0"/>
              <a:t> on Blue Waters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2017, interns used Blue Waters to generate </a:t>
            </a:r>
            <a:r>
              <a:rPr lang="en-US" dirty="0" err="1" smtClean="0"/>
              <a:t>RSQSim</a:t>
            </a:r>
            <a:r>
              <a:rPr lang="en-US" dirty="0" smtClean="0"/>
              <a:t> catalogs</a:t>
            </a:r>
          </a:p>
          <a:p>
            <a:pPr lvl="1"/>
            <a:r>
              <a:rPr lang="en-US" dirty="0" smtClean="0"/>
              <a:t>30,000 node-hours</a:t>
            </a:r>
          </a:p>
          <a:p>
            <a:pPr lvl="1"/>
            <a:r>
              <a:rPr lang="en-US" dirty="0" smtClean="0"/>
              <a:t>Performed parameter sweeps</a:t>
            </a:r>
          </a:p>
          <a:p>
            <a:pPr lvl="1"/>
            <a:r>
              <a:rPr lang="en-US" dirty="0" smtClean="0"/>
              <a:t>Catalogs used to predict likelihood of large aftershock sequences and losses</a:t>
            </a:r>
          </a:p>
          <a:p>
            <a:r>
              <a:rPr lang="en-US" dirty="0" smtClean="0"/>
              <a:t>Many students now have an interest in HPC careers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6/2/2018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10</a:t>
            </a:fld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 rot="10800000" flipH="1" flipV="1">
            <a:off x="457200" y="5159886"/>
            <a:ext cx="2514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 smtClean="0"/>
              <a:t>Magnitude frequency distribution of 4 </a:t>
            </a:r>
            <a:r>
              <a:rPr lang="en-US" sz="1800" dirty="0" err="1" smtClean="0"/>
              <a:t>RSQSim</a:t>
            </a:r>
            <a:r>
              <a:rPr lang="en-US" sz="1800" dirty="0" smtClean="0"/>
              <a:t> catalogs with varying frictional parameters</a:t>
            </a:r>
            <a:endParaRPr lang="en-US" sz="1800" dirty="0"/>
          </a:p>
        </p:txBody>
      </p:sp>
      <p:pic>
        <p:nvPicPr>
          <p:cNvPr id="9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000" y="4200142"/>
            <a:ext cx="4427746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7543800" y="5235071"/>
            <a:ext cx="19812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 smtClean="0"/>
              <a:t>Projected economic loss due to a M7.7 on the Mojave fault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0691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Blue Waters Plans </a:t>
            </a:r>
            <a:r>
              <a:rPr lang="en-US" dirty="0" smtClean="0"/>
              <a:t>for 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Building on 2017 Blue Waters accomplishments </a:t>
            </a:r>
          </a:p>
          <a:p>
            <a:r>
              <a:rPr lang="en-US" dirty="0" smtClean="0"/>
              <a:t>Full regional PSHA study using </a:t>
            </a:r>
            <a:r>
              <a:rPr lang="en-US" dirty="0" err="1" smtClean="0"/>
              <a:t>RSQSim</a:t>
            </a:r>
            <a:endParaRPr lang="en-US" dirty="0" smtClean="0"/>
          </a:p>
          <a:p>
            <a:pPr lvl="1"/>
            <a:r>
              <a:rPr lang="en-US" dirty="0" smtClean="0"/>
              <a:t>500,000 node hours</a:t>
            </a:r>
            <a:endParaRPr lang="en-US" dirty="0" smtClean="0"/>
          </a:p>
          <a:p>
            <a:r>
              <a:rPr lang="en-US" dirty="0" smtClean="0"/>
              <a:t>Physics-based PSHA study in Bay Area</a:t>
            </a:r>
          </a:p>
          <a:p>
            <a:pPr lvl="1"/>
            <a:r>
              <a:rPr lang="en-US" dirty="0" smtClean="0"/>
              <a:t>1.5 million node-hours</a:t>
            </a:r>
          </a:p>
          <a:p>
            <a:r>
              <a:rPr lang="en-US" dirty="0" smtClean="0"/>
              <a:t>Integration of additional physics into High-F</a:t>
            </a:r>
          </a:p>
          <a:p>
            <a:pPr lvl="1"/>
            <a:r>
              <a:rPr lang="en-US" dirty="0" smtClean="0"/>
              <a:t>Nonlinearity</a:t>
            </a:r>
          </a:p>
          <a:p>
            <a:pPr lvl="1"/>
            <a:r>
              <a:rPr lang="en-US" dirty="0" smtClean="0"/>
              <a:t>Topography</a:t>
            </a:r>
          </a:p>
          <a:p>
            <a:pPr lvl="1"/>
            <a:r>
              <a:rPr lang="en-US" dirty="0" smtClean="0"/>
              <a:t>Attenuation</a:t>
            </a:r>
          </a:p>
          <a:p>
            <a:r>
              <a:rPr lang="en-US" dirty="0" err="1" smtClean="0"/>
              <a:t>UseIT</a:t>
            </a:r>
            <a:r>
              <a:rPr lang="en-US" dirty="0" smtClean="0"/>
              <a:t> intern class starts next week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6/2/2018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11</a:t>
            </a:fld>
            <a:endParaRPr lang="uk-UA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8" t="7662" r="59079" b="12748"/>
          <a:stretch/>
        </p:blipFill>
        <p:spPr bwMode="auto">
          <a:xfrm>
            <a:off x="9372600" y="2021134"/>
            <a:ext cx="4953000" cy="559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82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6/2/2018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12</a:t>
            </a:fld>
            <a:endParaRPr lang="uk-UA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228600" y="7874896"/>
            <a:ext cx="1584960" cy="274320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defPPr>
              <a:defRPr lang="en-US"/>
            </a:defPPr>
            <a:lvl1pPr marL="0" algn="r" defTabSz="1097463" rtl="0" eaLnBrk="1" latinLnBrk="0" hangingPunct="1">
              <a:defRPr sz="1700" kern="12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algn="l" defTabSz="109746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463" algn="l" defTabSz="109746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6194" algn="l" defTabSz="109746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926" algn="l" defTabSz="109746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657" algn="l" defTabSz="109746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2389" algn="l" defTabSz="109746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1120" algn="l" defTabSz="109746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852" algn="l" defTabSz="109746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900" dirty="0"/>
          </a:p>
        </p:txBody>
      </p:sp>
      <p:pic>
        <p:nvPicPr>
          <p:cNvPr id="8" name="Picture 7" descr="bigusg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20400" y="1835321"/>
            <a:ext cx="2292123" cy="84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3560" y="6450277"/>
            <a:ext cx="3158885" cy="8818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" name="Picture 9" descr="isi_logo_red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886200"/>
            <a:ext cx="1953997" cy="124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0392141" y="6348641"/>
            <a:ext cx="3389164" cy="1085128"/>
            <a:chOff x="-914400" y="852134"/>
            <a:chExt cx="6515100" cy="2085976"/>
          </a:xfrm>
        </p:grpSpPr>
        <p:sp>
          <p:nvSpPr>
            <p:cNvPr id="19" name="Rectangle 18"/>
            <p:cNvSpPr/>
            <p:nvPr/>
          </p:nvSpPr>
          <p:spPr bwMode="auto">
            <a:xfrm>
              <a:off x="-914400" y="852134"/>
              <a:ext cx="6172200" cy="1774030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20" name="Picture 2" descr="https://pegasus.isi.edu/wordpress/wp-content/uploads/2015/10/log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0" y="852134"/>
              <a:ext cx="6362700" cy="208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18754"/>
            <a:ext cx="2386193" cy="128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20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Probabilistic Seismic Hazard Analysis (PSHA)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will peak earthquake shaking be over the next 50 years?</a:t>
            </a:r>
          </a:p>
          <a:p>
            <a:r>
              <a:rPr lang="en-US" dirty="0" smtClean="0"/>
              <a:t>Useful information for:</a:t>
            </a:r>
          </a:p>
          <a:p>
            <a:pPr lvl="1"/>
            <a:r>
              <a:rPr lang="en-US" dirty="0" smtClean="0"/>
              <a:t>Building engineers</a:t>
            </a:r>
          </a:p>
          <a:p>
            <a:pPr lvl="1"/>
            <a:r>
              <a:rPr lang="en-US" dirty="0" smtClean="0"/>
              <a:t>Disaster planners</a:t>
            </a:r>
          </a:p>
          <a:p>
            <a:pPr lvl="1"/>
            <a:r>
              <a:rPr lang="en-US" dirty="0" smtClean="0"/>
              <a:t>Insurance agencies</a:t>
            </a:r>
          </a:p>
          <a:p>
            <a:r>
              <a:rPr lang="en-US" dirty="0" smtClean="0"/>
              <a:t>PSHA performed by</a:t>
            </a:r>
          </a:p>
          <a:p>
            <a:pPr marL="630238" lvl="1" indent="-350838">
              <a:buFont typeface="+mj-lt"/>
              <a:buAutoNum type="arabicPeriod"/>
            </a:pPr>
            <a:r>
              <a:rPr lang="en-US" dirty="0" smtClean="0"/>
              <a:t>Assembling a list of earthquakes</a:t>
            </a:r>
          </a:p>
          <a:p>
            <a:pPr marL="630238" lvl="1" indent="-350838">
              <a:buFont typeface="+mj-lt"/>
              <a:buAutoNum type="arabicPeriod"/>
            </a:pPr>
            <a:r>
              <a:rPr lang="en-US" dirty="0" smtClean="0"/>
              <a:t>Determining how much shaking each event causes</a:t>
            </a:r>
          </a:p>
          <a:p>
            <a:pPr marL="630238" lvl="1" indent="-350838">
              <a:buFont typeface="+mj-lt"/>
              <a:buAutoNum type="arabicPeriod"/>
            </a:pPr>
            <a:r>
              <a:rPr lang="en-US" dirty="0" smtClean="0"/>
              <a:t>Combining the shaking levels with probabilities</a:t>
            </a:r>
          </a:p>
          <a:p>
            <a:pPr marL="284163" indent="-284163"/>
            <a:r>
              <a:rPr lang="en-US" dirty="0" smtClean="0"/>
              <a:t>SCEC </a:t>
            </a:r>
            <a:r>
              <a:rPr lang="en-US" dirty="0" err="1" smtClean="0"/>
              <a:t>CyberShake</a:t>
            </a:r>
            <a:r>
              <a:rPr lang="en-US" dirty="0" smtClean="0"/>
              <a:t> simulates ~500k events</a:t>
            </a:r>
          </a:p>
          <a:p>
            <a:pPr marL="284163" indent="-284163"/>
            <a:r>
              <a:rPr lang="en-US" dirty="0" smtClean="0"/>
              <a:t>Improving </a:t>
            </a:r>
            <a:r>
              <a:rPr lang="en-US" dirty="0" smtClean="0"/>
              <a:t>the estimates relies on improving the </a:t>
            </a:r>
            <a:r>
              <a:rPr lang="en-US" dirty="0" smtClean="0"/>
              <a:t>individual steps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6/2/2018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</a:t>
            </a:fld>
            <a:endParaRPr lang="uk-UA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b="4767"/>
          <a:stretch/>
        </p:blipFill>
        <p:spPr bwMode="auto">
          <a:xfrm>
            <a:off x="5862450" y="2004950"/>
            <a:ext cx="3330304" cy="269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>
            <a:off x="6075254" y="3424426"/>
            <a:ext cx="599465" cy="0"/>
          </a:xfrm>
          <a:prstGeom prst="line">
            <a:avLst/>
          </a:prstGeom>
          <a:solidFill>
            <a:srgbClr val="BABEB6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6674719" y="3436610"/>
            <a:ext cx="0" cy="1017332"/>
          </a:xfrm>
          <a:prstGeom prst="line">
            <a:avLst/>
          </a:prstGeom>
          <a:solidFill>
            <a:srgbClr val="BABEB6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4619500" y="3230190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2% in 50 </a:t>
            </a:r>
            <a:r>
              <a:rPr lang="en-US" sz="1800" dirty="0" err="1" smtClean="0"/>
              <a:t>yrs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6307642" y="4559919"/>
            <a:ext cx="73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0.4 g</a:t>
            </a:r>
            <a:endParaRPr lang="en-US" sz="1800" dirty="0"/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7089" r="6400" b="3545"/>
          <a:stretch>
            <a:fillRect/>
          </a:stretch>
        </p:blipFill>
        <p:spPr bwMode="auto">
          <a:xfrm>
            <a:off x="9601200" y="1600199"/>
            <a:ext cx="5608443" cy="5181601"/>
          </a:xfrm>
          <a:prstGeom prst="rect">
            <a:avLst/>
          </a:prstGeom>
          <a:noFill/>
          <a:ln>
            <a:noFill/>
          </a:ln>
          <a:extLst/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6969760" y="4453942"/>
            <a:ext cx="4917440" cy="290644"/>
          </a:xfrm>
          <a:prstGeom prst="straightConnector1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7488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Earthquake Rupture Forecasts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Lists of future potential earthquakes come from earthquake rupture forecasts (ERFs)</a:t>
            </a:r>
          </a:p>
          <a:p>
            <a:pPr lvl="1"/>
            <a:r>
              <a:rPr lang="en-US" dirty="0" smtClean="0"/>
              <a:t>How big are potential earthquakes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What faults do they occur on?</a:t>
            </a:r>
            <a:endParaRPr lang="en-US" dirty="0" smtClean="0"/>
          </a:p>
          <a:p>
            <a:pPr lvl="1"/>
            <a:r>
              <a:rPr lang="en-US" dirty="0" smtClean="0"/>
              <a:t>How </a:t>
            </a:r>
            <a:r>
              <a:rPr lang="en-US" dirty="0" smtClean="0"/>
              <a:t>often should we expect them?</a:t>
            </a:r>
            <a:endParaRPr lang="en-US" dirty="0" smtClean="0"/>
          </a:p>
          <a:p>
            <a:r>
              <a:rPr lang="en-US" dirty="0" smtClean="0"/>
              <a:t>Typically produced by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aggregating data</a:t>
            </a:r>
          </a:p>
          <a:p>
            <a:pPr lvl="1"/>
            <a:r>
              <a:rPr lang="en-US" dirty="0" smtClean="0"/>
              <a:t>Recurrence intervals</a:t>
            </a:r>
          </a:p>
          <a:p>
            <a:pPr lvl="1"/>
            <a:r>
              <a:rPr lang="en-US" dirty="0" smtClean="0"/>
              <a:t>Slip and stress rates</a:t>
            </a:r>
          </a:p>
          <a:p>
            <a:r>
              <a:rPr lang="en-US" dirty="0" smtClean="0"/>
              <a:t>Generates </a:t>
            </a:r>
            <a:r>
              <a:rPr lang="en-US" dirty="0" smtClean="0"/>
              <a:t>logic tree</a:t>
            </a:r>
            <a:endParaRPr lang="en-US" dirty="0" smtClean="0"/>
          </a:p>
          <a:p>
            <a:r>
              <a:rPr lang="en-US" dirty="0" smtClean="0"/>
              <a:t>Can be difficult to capture sufficient variability for simulation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6/2/2018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</a:t>
            </a:fld>
            <a:endParaRPr lang="uk-UA" dirty="0"/>
          </a:p>
        </p:txBody>
      </p:sp>
      <p:pic>
        <p:nvPicPr>
          <p:cNvPr id="7" name="Shape 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3800" y="1881357"/>
            <a:ext cx="6858000" cy="4900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391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RSQSim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Alternative is to use physics-based approach to simulate ERF</a:t>
            </a:r>
          </a:p>
          <a:p>
            <a:r>
              <a:rPr lang="en-US" b="1" dirty="0" smtClean="0"/>
              <a:t>R</a:t>
            </a:r>
            <a:r>
              <a:rPr lang="en-US" dirty="0" smtClean="0"/>
              <a:t>ate </a:t>
            </a:r>
            <a:r>
              <a:rPr lang="en-US" b="1" dirty="0" smtClean="0"/>
              <a:t>S</a:t>
            </a:r>
            <a:r>
              <a:rPr lang="en-US" dirty="0" smtClean="0"/>
              <a:t>tate </a:t>
            </a:r>
            <a:r>
              <a:rPr lang="en-US" dirty="0" err="1" smtClean="0"/>
              <a:t>earth</a:t>
            </a:r>
            <a:r>
              <a:rPr lang="en-US" b="1" dirty="0" err="1" smtClean="0"/>
              <a:t>Q</a:t>
            </a:r>
            <a:r>
              <a:rPr lang="en-US" dirty="0" err="1" smtClean="0"/>
              <a:t>uake</a:t>
            </a:r>
            <a:r>
              <a:rPr lang="en-US" dirty="0" smtClean="0"/>
              <a:t> </a:t>
            </a:r>
            <a:r>
              <a:rPr lang="en-US" b="1" dirty="0" smtClean="0"/>
              <a:t>Sim</a:t>
            </a:r>
            <a:r>
              <a:rPr lang="en-US" dirty="0" smtClean="0"/>
              <a:t>ulator (Richards-Dinger &amp; </a:t>
            </a:r>
            <a:r>
              <a:rPr lang="en-US" dirty="0" err="1" smtClean="0"/>
              <a:t>Dieterich</a:t>
            </a:r>
            <a:r>
              <a:rPr lang="en-US" dirty="0" smtClean="0"/>
              <a:t>, 2012)</a:t>
            </a:r>
          </a:p>
          <a:p>
            <a:r>
              <a:rPr lang="en-US" dirty="0" smtClean="0"/>
              <a:t>Physics-based multi-cycle simulator</a:t>
            </a:r>
          </a:p>
          <a:p>
            <a:pPr lvl="1"/>
            <a:r>
              <a:rPr lang="en-US" dirty="0" smtClean="0"/>
              <a:t>Evolves fault system over time by loading</a:t>
            </a:r>
            <a:br>
              <a:rPr lang="en-US" dirty="0" smtClean="0"/>
            </a:br>
            <a:r>
              <a:rPr lang="en-US" dirty="0" smtClean="0"/>
              <a:t>slip and releasing through earthquakes</a:t>
            </a:r>
          </a:p>
          <a:p>
            <a:pPr lvl="1"/>
            <a:r>
              <a:rPr lang="en-US" dirty="0" smtClean="0"/>
              <a:t>No prescribed ruptures</a:t>
            </a:r>
          </a:p>
          <a:p>
            <a:pPr lvl="1"/>
            <a:r>
              <a:rPr lang="en-US" dirty="0" smtClean="0"/>
              <a:t>Generates </a:t>
            </a:r>
            <a:r>
              <a:rPr lang="en-US" dirty="0"/>
              <a:t>catalogs of &gt;1 million </a:t>
            </a:r>
            <a:r>
              <a:rPr lang="en-US" dirty="0" smtClean="0"/>
              <a:t>years</a:t>
            </a:r>
          </a:p>
          <a:p>
            <a:r>
              <a:rPr lang="en-US" dirty="0" smtClean="0"/>
              <a:t>CPU code with global communication</a:t>
            </a:r>
          </a:p>
          <a:p>
            <a:pPr lvl="1"/>
            <a:r>
              <a:rPr lang="en-US" dirty="0" smtClean="0"/>
              <a:t>~7000 node-hours on Blue Waters for 1Myrs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9527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6/2/2018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</a:t>
            </a:fld>
            <a:endParaRPr lang="uk-UA" dirty="0"/>
          </a:p>
        </p:txBody>
      </p:sp>
      <p:pic>
        <p:nvPicPr>
          <p:cNvPr id="7" name="Shape 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991600" y="2743200"/>
            <a:ext cx="5271489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991600" y="7086600"/>
            <a:ext cx="54102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/>
              <a:t>3000 years of simulated earthquakes (100 years per second)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587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RSQSim</a:t>
            </a:r>
            <a:r>
              <a:rPr lang="en-US" dirty="0" smtClean="0"/>
              <a:t>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3992880"/>
          </a:xfrm>
        </p:spPr>
        <p:txBody>
          <a:bodyPr/>
          <a:lstStyle/>
          <a:p>
            <a:r>
              <a:rPr lang="en-US" dirty="0" smtClean="0"/>
              <a:t>~275,000 node-</a:t>
            </a:r>
            <a:r>
              <a:rPr lang="en-US" dirty="0" err="1" smtClean="0"/>
              <a:t>hrs</a:t>
            </a:r>
            <a:r>
              <a:rPr lang="en-US" dirty="0" smtClean="0"/>
              <a:t> used in 2017</a:t>
            </a:r>
          </a:p>
          <a:p>
            <a:pPr lvl="1"/>
            <a:r>
              <a:rPr lang="en-US" dirty="0" smtClean="0"/>
              <a:t>Parameter sweeps</a:t>
            </a:r>
          </a:p>
          <a:p>
            <a:pPr lvl="1"/>
            <a:r>
              <a:rPr lang="en-US" dirty="0" smtClean="0"/>
              <a:t>Long catalogs needed to identify cycles and low-probability events</a:t>
            </a:r>
          </a:p>
          <a:p>
            <a:r>
              <a:rPr lang="en-US" dirty="0" err="1" smtClean="0"/>
              <a:t>RSQSim</a:t>
            </a:r>
            <a:r>
              <a:rPr lang="en-US" dirty="0" smtClean="0"/>
              <a:t> results agree closely with empirical approach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6/2/2018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4</a:t>
            </a:fld>
            <a:endParaRPr lang="uk-UA" dirty="0"/>
          </a:p>
        </p:txBody>
      </p:sp>
      <p:pic>
        <p:nvPicPr>
          <p:cNvPr id="7" name="Shape 85"/>
          <p:cNvPicPr preferRelativeResize="0"/>
          <p:nvPr/>
        </p:nvPicPr>
        <p:blipFill rotWithShape="1">
          <a:blip r:embed="rId2">
            <a:alphaModFix/>
          </a:blip>
          <a:srcRect b="11979"/>
          <a:stretch/>
        </p:blipFill>
        <p:spPr>
          <a:xfrm>
            <a:off x="2594256" y="4106422"/>
            <a:ext cx="2926113" cy="3428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01"/>
          <p:cNvPicPr preferRelativeResize="0"/>
          <p:nvPr/>
        </p:nvPicPr>
        <p:blipFill rotWithShape="1">
          <a:blip r:embed="rId3">
            <a:alphaModFix/>
          </a:blip>
          <a:srcRect b="11979"/>
          <a:stretch/>
        </p:blipFill>
        <p:spPr>
          <a:xfrm>
            <a:off x="2590800" y="4106422"/>
            <a:ext cx="2926106" cy="3428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84"/>
          <p:cNvPicPr preferRelativeResize="0"/>
          <p:nvPr/>
        </p:nvPicPr>
        <p:blipFill rotWithShape="1">
          <a:blip r:embed="rId4">
            <a:alphaModFix/>
          </a:blip>
          <a:srcRect b="11979"/>
          <a:stretch/>
        </p:blipFill>
        <p:spPr>
          <a:xfrm>
            <a:off x="5844434" y="4106422"/>
            <a:ext cx="2941600" cy="3446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81"/>
          <p:cNvPicPr preferRelativeResize="0"/>
          <p:nvPr/>
        </p:nvPicPr>
        <p:blipFill rotWithShape="1">
          <a:blip r:embed="rId5">
            <a:alphaModFix/>
          </a:blip>
          <a:srcRect b="11979"/>
          <a:stretch/>
        </p:blipFill>
        <p:spPr>
          <a:xfrm>
            <a:off x="9098007" y="4106422"/>
            <a:ext cx="2941592" cy="344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96"/>
          <p:cNvPicPr preferRelativeResize="0"/>
          <p:nvPr/>
        </p:nvPicPr>
        <p:blipFill rotWithShape="1">
          <a:blip r:embed="rId6">
            <a:alphaModFix/>
          </a:blip>
          <a:srcRect b="9033"/>
          <a:stretch/>
        </p:blipFill>
        <p:spPr>
          <a:xfrm>
            <a:off x="9093568" y="4106422"/>
            <a:ext cx="2946032" cy="356719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169530" y="3733800"/>
            <a:ext cx="1905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/>
              <a:t>UCERF2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290274" y="3733800"/>
            <a:ext cx="1905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/>
              <a:t>UCERF3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9631407" y="3733800"/>
            <a:ext cx="1905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err="1" smtClean="0"/>
              <a:t>RSQSim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515693" y="7534668"/>
            <a:ext cx="352914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Peak acceleration (g), 2% in 50 </a:t>
            </a:r>
            <a:r>
              <a:rPr lang="en-US" sz="1600" dirty="0" err="1" smtClean="0"/>
              <a:t>yrs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788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RSQSim</a:t>
            </a:r>
            <a:r>
              <a:rPr lang="en-US" dirty="0" smtClean="0"/>
              <a:t> Multi-Fault Events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6/2/2018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5</a:t>
            </a:fld>
            <a:endParaRPr lang="uk-U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186" y="990600"/>
            <a:ext cx="12173214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8655" y="4126928"/>
            <a:ext cx="24646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Certain combinations of faults are much more likely to rupture together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1723275"/>
            <a:ext cx="2478496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Multi-fault ruptures are difficult to investigate historically: not much data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381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RSQSim</a:t>
            </a:r>
            <a:r>
              <a:rPr lang="en-US" dirty="0" smtClean="0"/>
              <a:t> and </a:t>
            </a:r>
            <a:r>
              <a:rPr lang="en-US" dirty="0" err="1" smtClean="0"/>
              <a:t>CyberShake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6469380"/>
          </a:xfrm>
        </p:spPr>
        <p:txBody>
          <a:bodyPr>
            <a:normAutofit/>
          </a:bodyPr>
          <a:lstStyle/>
          <a:p>
            <a:r>
              <a:rPr lang="en-US" dirty="0" smtClean="0"/>
              <a:t>Coupled </a:t>
            </a:r>
            <a:r>
              <a:rPr lang="en-US" dirty="0" err="1" smtClean="0"/>
              <a:t>RSQSim</a:t>
            </a:r>
            <a:r>
              <a:rPr lang="en-US" dirty="0" smtClean="0"/>
              <a:t> ERF with </a:t>
            </a:r>
            <a:r>
              <a:rPr lang="en-US" dirty="0" err="1" smtClean="0"/>
              <a:t>CyberShake</a:t>
            </a:r>
            <a:endParaRPr lang="en-US" dirty="0" smtClean="0"/>
          </a:p>
          <a:p>
            <a:r>
              <a:rPr lang="en-US" dirty="0" smtClean="0"/>
              <a:t>Used </a:t>
            </a:r>
            <a:r>
              <a:rPr lang="en-US" dirty="0" smtClean="0"/>
              <a:t>Blue Waters to produce world’s first end-to-end </a:t>
            </a:r>
            <a:r>
              <a:rPr lang="en-US" dirty="0" smtClean="0"/>
              <a:t>fully physics-based </a:t>
            </a:r>
            <a:r>
              <a:rPr lang="en-US" dirty="0" smtClean="0"/>
              <a:t>PSHA </a:t>
            </a:r>
            <a:r>
              <a:rPr lang="en-US" dirty="0" smtClean="0"/>
              <a:t>results for 6 locations</a:t>
            </a:r>
            <a:endParaRPr lang="en-US" dirty="0" smtClean="0"/>
          </a:p>
          <a:p>
            <a:r>
              <a:rPr lang="en-US" dirty="0" smtClean="0"/>
              <a:t>Performing </a:t>
            </a:r>
            <a:r>
              <a:rPr lang="en-US" dirty="0" smtClean="0"/>
              <a:t>verification</a:t>
            </a:r>
            <a:br>
              <a:rPr lang="en-US" dirty="0" smtClean="0"/>
            </a:br>
            <a:r>
              <a:rPr lang="en-US" dirty="0" smtClean="0"/>
              <a:t>and validation</a:t>
            </a:r>
            <a:r>
              <a:rPr lang="en-US" dirty="0" smtClean="0"/>
              <a:t> </a:t>
            </a:r>
            <a:r>
              <a:rPr lang="en-US" dirty="0" smtClean="0"/>
              <a:t>on</a:t>
            </a:r>
            <a:br>
              <a:rPr lang="en-US" dirty="0" smtClean="0"/>
            </a:br>
            <a:r>
              <a:rPr lang="en-US" dirty="0" smtClean="0"/>
              <a:t>ruptures</a:t>
            </a:r>
          </a:p>
          <a:p>
            <a:r>
              <a:rPr lang="en-US" dirty="0" smtClean="0"/>
              <a:t>Planning a regional</a:t>
            </a:r>
            <a:br>
              <a:rPr lang="en-US" dirty="0" smtClean="0"/>
            </a:br>
            <a:r>
              <a:rPr lang="en-US" dirty="0" smtClean="0"/>
              <a:t>study later in 2018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6/2/2018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6</a:t>
            </a:fld>
            <a:endParaRPr lang="uk-UA" dirty="0"/>
          </a:p>
        </p:txBody>
      </p:sp>
      <p:pic>
        <p:nvPicPr>
          <p:cNvPr id="7" name="Shape 2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29200" y="3429000"/>
            <a:ext cx="441960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4400" y="3431362"/>
            <a:ext cx="4568850" cy="342663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772400" y="6858000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err="1" smtClean="0"/>
              <a:t>RSQSim</a:t>
            </a:r>
            <a:r>
              <a:rPr lang="en-US" sz="2000" dirty="0" smtClean="0"/>
              <a:t> + 3D </a:t>
            </a:r>
            <a:r>
              <a:rPr lang="en-US" sz="2000" dirty="0" err="1" smtClean="0"/>
              <a:t>CyberShake</a:t>
            </a: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err="1" smtClean="0">
                <a:solidFill>
                  <a:srgbClr val="0000FF"/>
                </a:solidFill>
              </a:rPr>
              <a:t>RSQSim</a:t>
            </a:r>
            <a:r>
              <a:rPr lang="en-US" sz="2000" dirty="0" smtClean="0">
                <a:solidFill>
                  <a:srgbClr val="0000FF"/>
                </a:solidFill>
              </a:rPr>
              <a:t> + empirical relationship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 err="1" smtClean="0">
                <a:solidFill>
                  <a:srgbClr val="FF9900"/>
                </a:solidFill>
              </a:rPr>
              <a:t>RSQSim</a:t>
            </a:r>
            <a:r>
              <a:rPr lang="en-US" sz="2000" dirty="0" smtClean="0">
                <a:solidFill>
                  <a:srgbClr val="FF9900"/>
                </a:solidFill>
              </a:rPr>
              <a:t> + 1D model</a:t>
            </a:r>
            <a:endParaRPr lang="en-US" sz="20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70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High-F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Additional improvements to PSHA come from added physics</a:t>
            </a:r>
          </a:p>
          <a:p>
            <a:r>
              <a:rPr lang="en-US" dirty="0" smtClean="0"/>
              <a:t>Developed as part of SCEC High-F project</a:t>
            </a:r>
          </a:p>
          <a:p>
            <a:r>
              <a:rPr lang="en-US" dirty="0" smtClean="0"/>
              <a:t>V</a:t>
            </a:r>
            <a:r>
              <a:rPr lang="en-US" dirty="0" smtClean="0"/>
              <a:t>erification and validation</a:t>
            </a:r>
            <a:r>
              <a:rPr lang="en-US" dirty="0" smtClean="0"/>
              <a:t> </a:t>
            </a:r>
            <a:r>
              <a:rPr lang="en-US" dirty="0" smtClean="0"/>
              <a:t>with 3 wave propagation </a:t>
            </a:r>
            <a:r>
              <a:rPr lang="en-US" dirty="0" smtClean="0"/>
              <a:t>codes</a:t>
            </a:r>
          </a:p>
          <a:p>
            <a:pPr lvl="1"/>
            <a:r>
              <a:rPr lang="en-US" dirty="0" smtClean="0"/>
              <a:t>2 finite difference, 1 finite element</a:t>
            </a:r>
            <a:endParaRPr lang="en-US" dirty="0" smtClean="0"/>
          </a:p>
          <a:p>
            <a:r>
              <a:rPr lang="en-US" dirty="0" smtClean="0"/>
              <a:t>M5.1 La Habra event</a:t>
            </a:r>
            <a:br>
              <a:rPr lang="en-US" dirty="0" smtClean="0"/>
            </a:br>
            <a:r>
              <a:rPr lang="en-US" dirty="0" smtClean="0"/>
              <a:t>selected for comparison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6/2/2018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7</a:t>
            </a:fld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927296"/>
            <a:ext cx="8168475" cy="39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554" y="4419600"/>
            <a:ext cx="89558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236240"/>
            <a:ext cx="3194258" cy="259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2860968" y="5939130"/>
            <a:ext cx="3311232" cy="652820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840648" y="651575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8583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High-F validation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6/2/2018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8</a:t>
            </a:fld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9" b="69407"/>
          <a:stretch/>
        </p:blipFill>
        <p:spPr bwMode="auto">
          <a:xfrm>
            <a:off x="6324600" y="1377328"/>
            <a:ext cx="7983850" cy="593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24600" y="7015270"/>
            <a:ext cx="821245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/>
              <a:t>Goodness-of-fit maps.</a:t>
            </a:r>
          </a:p>
          <a:p>
            <a:pPr algn="ctr">
              <a:lnSpc>
                <a:spcPct val="90000"/>
              </a:lnSpc>
            </a:pPr>
            <a:r>
              <a:rPr lang="en-US" sz="2400" dirty="0" smtClean="0"/>
              <a:t>Higher numbers (yellows and whites) represent better fit.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Simulation results compared</a:t>
            </a:r>
            <a:br>
              <a:rPr lang="en-US" dirty="0" smtClean="0"/>
            </a:br>
            <a:r>
              <a:rPr lang="en-US" dirty="0" smtClean="0"/>
              <a:t>against observed seismograms</a:t>
            </a:r>
          </a:p>
          <a:p>
            <a:r>
              <a:rPr lang="en-US" dirty="0" smtClean="0"/>
              <a:t>Identified areas of improvement</a:t>
            </a:r>
            <a:br>
              <a:rPr lang="en-US" dirty="0" smtClean="0"/>
            </a:br>
            <a:r>
              <a:rPr lang="en-US" dirty="0" smtClean="0"/>
              <a:t>at higher frequencies</a:t>
            </a:r>
          </a:p>
          <a:p>
            <a:r>
              <a:rPr lang="en-US" dirty="0" smtClean="0"/>
              <a:t>Advances integrated </a:t>
            </a:r>
            <a:r>
              <a:rPr lang="en-US" dirty="0" smtClean="0"/>
              <a:t>back</a:t>
            </a:r>
            <a:br>
              <a:rPr lang="en-US" dirty="0" smtClean="0"/>
            </a:br>
            <a:r>
              <a:rPr lang="en-US" dirty="0" smtClean="0"/>
              <a:t>into </a:t>
            </a:r>
            <a:r>
              <a:rPr lang="en-US" dirty="0" err="1" smtClean="0"/>
              <a:t>CyberShake</a:t>
            </a:r>
            <a:r>
              <a:rPr lang="en-US" dirty="0" smtClean="0"/>
              <a:t> </a:t>
            </a:r>
            <a:r>
              <a:rPr lang="en-US" dirty="0" smtClean="0"/>
              <a:t>for</a:t>
            </a:r>
            <a:br>
              <a:rPr lang="en-US" dirty="0" smtClean="0"/>
            </a:br>
            <a:r>
              <a:rPr lang="en-US" dirty="0" smtClean="0"/>
              <a:t>improved </a:t>
            </a:r>
            <a:r>
              <a:rPr lang="en-US" dirty="0" smtClean="0"/>
              <a:t>PSHA</a:t>
            </a:r>
          </a:p>
        </p:txBody>
      </p:sp>
    </p:spTree>
    <p:extLst>
      <p:ext uri="{BB962C8B-B14F-4D97-AF65-F5344CB8AC3E}">
        <p14:creationId xmlns:p14="http://schemas.microsoft.com/office/powerpoint/2010/main" val="186438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inental North America 16x9">
  <a:themeElements>
    <a:clrScheme name="Custom 8">
      <a:dk1>
        <a:srgbClr val="000000"/>
      </a:dk1>
      <a:lt1>
        <a:srgbClr val="990000"/>
      </a:lt1>
      <a:dk2>
        <a:srgbClr val="DDDDBE"/>
      </a:dk2>
      <a:lt2>
        <a:srgbClr val="AAB9C3"/>
      </a:lt2>
      <a:accent1>
        <a:srgbClr val="561643"/>
      </a:accent1>
      <a:accent2>
        <a:srgbClr val="2076FF"/>
      </a:accent2>
      <a:accent3>
        <a:srgbClr val="8EA604"/>
      </a:accent3>
      <a:accent4>
        <a:srgbClr val="F4B841"/>
      </a:accent4>
      <a:accent5>
        <a:srgbClr val="D17422"/>
      </a:accent5>
      <a:accent6>
        <a:srgbClr val="F75C03"/>
      </a:accent6>
      <a:hlink>
        <a:srgbClr val="2075FF"/>
      </a:hlink>
      <a:folHlink>
        <a:srgbClr val="AAB9C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WorldMapSeries-NorthAmerica_Tan" id="{8CFAC0C2-7596-8141-AC09-7B1BE1AF27ED}" vid="{D2FAE4A1-1E70-C04D-8AB3-03C38252D52D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1380830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template - appropriate for students, teachers, or businesses -  features a title slide with a map of the North American continent in a gray-on-gray color scheme. It's one of a related series of templates, each featuring a different continent.  This template is compatible with PowerPoint 2013 and later, and offers a variety of slide layouts including title slides, bulleted lists, photo with captions, a sample chart, and blank slide, all in a widescreen (16X9) format.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2011-12-19T18:35:00+00:00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TP102804878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725058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DA6411-895A-4DF5-A580-370C32B8C9B0}">
  <ds:schemaRefs>
    <ds:schemaRef ds:uri="4873beb7-5857-4685-be1f-d57550cc96cc"/>
    <ds:schemaRef ds:uri="http://purl.org/dc/dcmitype/"/>
    <ds:schemaRef ds:uri="http://purl.org/dc/elements/1.1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5E6EE188-8C78-4767-B50A-130BE28738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A4BDDA-73A5-4604-9F26-B2277CE31D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709</Words>
  <Application>Microsoft Office PowerPoint</Application>
  <PresentationFormat>Custom</PresentationFormat>
  <Paragraphs>138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Continental North America 16x9</vt:lpstr>
      <vt:lpstr>Integrating Physics-based Earthquake Cycle Simulator Models and High-Resolution Ground Motion Simulations into a Physics-based Probabilistic Seismic Hazard Model</vt:lpstr>
      <vt:lpstr>Probabilistic Seismic Hazard Analysis (PSHA)</vt:lpstr>
      <vt:lpstr>Earthquake Rupture Forecasts</vt:lpstr>
      <vt:lpstr>RSQSim</vt:lpstr>
      <vt:lpstr>RSQSim Results</vt:lpstr>
      <vt:lpstr>RSQSim Multi-Fault Events</vt:lpstr>
      <vt:lpstr>RSQSim and CyberShake</vt:lpstr>
      <vt:lpstr>High-F</vt:lpstr>
      <vt:lpstr>High-F validation</vt:lpstr>
      <vt:lpstr>SCEC UseIT</vt:lpstr>
      <vt:lpstr>UseIT on Blue Waters</vt:lpstr>
      <vt:lpstr>Blue Waters Plans for 2018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2017-06-20T22:47:00Z</cp:lastPrinted>
  <dcterms:created xsi:type="dcterms:W3CDTF">2017-06-20T22:12:15Z</dcterms:created>
  <dcterms:modified xsi:type="dcterms:W3CDTF">2018-06-02T22:05:31Z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