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08" r:id="rId5"/>
    <p:sldId id="312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18" r:id="rId14"/>
  </p:sldIdLst>
  <p:sldSz cx="14630400" cy="8229600"/>
  <p:notesSz cx="6858000" cy="9144000"/>
  <p:defaultTextStyle>
    <a:defPPr>
      <a:defRPr lang="en-US"/>
    </a:defPPr>
    <a:lvl1pPr marL="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FEDD"/>
    <a:srgbClr val="FF00FF"/>
    <a:srgbClr val="800000"/>
    <a:srgbClr val="9D171E"/>
    <a:srgbClr val="9E1C1F"/>
    <a:srgbClr val="B5B79A"/>
    <a:srgbClr val="F4FF52"/>
    <a:srgbClr val="F9D691"/>
    <a:srgbClr val="DDD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4" autoAdjust="0"/>
    <p:restoredTop sz="86383"/>
  </p:normalViewPr>
  <p:slideViewPr>
    <p:cSldViewPr>
      <p:cViewPr>
        <p:scale>
          <a:sx n="70" d="100"/>
          <a:sy n="70" d="100"/>
        </p:scale>
        <p:origin x="1416" y="666"/>
      </p:cViewPr>
      <p:guideLst>
        <p:guide pos="3839"/>
        <p:guide orient="horz" pos="2160"/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ott%20Callaghan\Documents\CyberShake\2020%20BB%20CyberShake\Run7130%20vs%20397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%20Callaghan\Documents\CyberShake\2020%20BB%20CyberShake\Run7130%20vs%20397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%20Callaghan\Documents\CyberShake\2020%20BB%20CyberShake\Run7130%20vs%20397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%20Callaghan\Documents\CyberShake\2020%20BB%20CyberShake\Run7130%20vs%20397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10 sec RotD50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Run 7130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Sheet1!$A$3:$A$53</c:f>
              <c:numCache>
                <c:formatCode>General</c:formatCode>
                <c:ptCount val="51"/>
                <c:pt idx="0">
                  <c:v>1E-4</c:v>
                </c:pt>
                <c:pt idx="1">
                  <c:v>1.2999999999999999E-4</c:v>
                </c:pt>
                <c:pt idx="2">
                  <c:v>1.6000000000000001E-4</c:v>
                </c:pt>
                <c:pt idx="3">
                  <c:v>2.0000000000000001E-4</c:v>
                </c:pt>
                <c:pt idx="4">
                  <c:v>2.5000000000000001E-4</c:v>
                </c:pt>
                <c:pt idx="5">
                  <c:v>3.2000000000000003E-4</c:v>
                </c:pt>
                <c:pt idx="6">
                  <c:v>4.0000000000000002E-4</c:v>
                </c:pt>
                <c:pt idx="7">
                  <c:v>5.0000000000000001E-4</c:v>
                </c:pt>
                <c:pt idx="8">
                  <c:v>6.3000000000000003E-4</c:v>
                </c:pt>
                <c:pt idx="9">
                  <c:v>7.9000000000000001E-4</c:v>
                </c:pt>
                <c:pt idx="10">
                  <c:v>1E-3</c:v>
                </c:pt>
                <c:pt idx="11">
                  <c:v>1.2600000000000001E-3</c:v>
                </c:pt>
                <c:pt idx="12">
                  <c:v>1.58E-3</c:v>
                </c:pt>
                <c:pt idx="13">
                  <c:v>2E-3</c:v>
                </c:pt>
                <c:pt idx="14">
                  <c:v>2.5100000000000001E-3</c:v>
                </c:pt>
                <c:pt idx="15">
                  <c:v>3.16E-3</c:v>
                </c:pt>
                <c:pt idx="16">
                  <c:v>3.98E-3</c:v>
                </c:pt>
                <c:pt idx="17">
                  <c:v>5.0099999999999997E-3</c:v>
                </c:pt>
                <c:pt idx="18">
                  <c:v>6.3099999999999996E-3</c:v>
                </c:pt>
                <c:pt idx="19">
                  <c:v>7.9399999999999991E-3</c:v>
                </c:pt>
                <c:pt idx="20">
                  <c:v>0.01</c:v>
                </c:pt>
                <c:pt idx="21">
                  <c:v>1.259E-2</c:v>
                </c:pt>
                <c:pt idx="22">
                  <c:v>1.585E-2</c:v>
                </c:pt>
                <c:pt idx="23">
                  <c:v>1.9949999999999999E-2</c:v>
                </c:pt>
                <c:pt idx="24">
                  <c:v>2.512E-2</c:v>
                </c:pt>
                <c:pt idx="25">
                  <c:v>3.1620000000000002E-2</c:v>
                </c:pt>
                <c:pt idx="26">
                  <c:v>3.9809999999999998E-2</c:v>
                </c:pt>
                <c:pt idx="27">
                  <c:v>5.0119999999999998E-2</c:v>
                </c:pt>
                <c:pt idx="28">
                  <c:v>6.3100000000000003E-2</c:v>
                </c:pt>
                <c:pt idx="29">
                  <c:v>7.9430000000000001E-2</c:v>
                </c:pt>
                <c:pt idx="30">
                  <c:v>0.1</c:v>
                </c:pt>
                <c:pt idx="31">
                  <c:v>0.12589</c:v>
                </c:pt>
                <c:pt idx="32">
                  <c:v>0.15848999999999999</c:v>
                </c:pt>
                <c:pt idx="33">
                  <c:v>0.19953000000000001</c:v>
                </c:pt>
                <c:pt idx="34">
                  <c:v>0.25119000000000002</c:v>
                </c:pt>
                <c:pt idx="35">
                  <c:v>0.31623000000000001</c:v>
                </c:pt>
                <c:pt idx="36">
                  <c:v>0.39811000000000002</c:v>
                </c:pt>
                <c:pt idx="37">
                  <c:v>0.50119000000000002</c:v>
                </c:pt>
                <c:pt idx="38">
                  <c:v>0.63095999999999997</c:v>
                </c:pt>
                <c:pt idx="39">
                  <c:v>0.79432999999999998</c:v>
                </c:pt>
                <c:pt idx="40">
                  <c:v>1</c:v>
                </c:pt>
                <c:pt idx="41">
                  <c:v>1.2589300000000001</c:v>
                </c:pt>
                <c:pt idx="42">
                  <c:v>1.5848899999999999</c:v>
                </c:pt>
                <c:pt idx="43">
                  <c:v>1.99526</c:v>
                </c:pt>
                <c:pt idx="44">
                  <c:v>2.5118900000000002</c:v>
                </c:pt>
                <c:pt idx="45">
                  <c:v>3.16228</c:v>
                </c:pt>
                <c:pt idx="46">
                  <c:v>3.9810699999999999</c:v>
                </c:pt>
                <c:pt idx="47">
                  <c:v>5.01187</c:v>
                </c:pt>
                <c:pt idx="48">
                  <c:v>6.3095699999999999</c:v>
                </c:pt>
                <c:pt idx="49">
                  <c:v>7.9432799999999997</c:v>
                </c:pt>
                <c:pt idx="50">
                  <c:v>10</c:v>
                </c:pt>
              </c:numCache>
            </c:numRef>
          </c:xVal>
          <c:yVal>
            <c:numRef>
              <c:f>Sheet1!$B$3:$B$53</c:f>
              <c:numCache>
                <c:formatCode>General</c:formatCode>
                <c:ptCount val="51"/>
                <c:pt idx="0">
                  <c:v>9.7294400000000003E-2</c:v>
                </c:pt>
                <c:pt idx="1">
                  <c:v>9.7294400000000003E-2</c:v>
                </c:pt>
                <c:pt idx="2">
                  <c:v>9.7292799999999999E-2</c:v>
                </c:pt>
                <c:pt idx="3">
                  <c:v>9.7290500000000002E-2</c:v>
                </c:pt>
                <c:pt idx="4">
                  <c:v>9.7273399999999996E-2</c:v>
                </c:pt>
                <c:pt idx="5">
                  <c:v>9.7192899999999999E-2</c:v>
                </c:pt>
                <c:pt idx="6">
                  <c:v>9.6939899999999996E-2</c:v>
                </c:pt>
                <c:pt idx="7">
                  <c:v>9.6478099999999997E-2</c:v>
                </c:pt>
                <c:pt idx="8">
                  <c:v>9.5549200000000001E-2</c:v>
                </c:pt>
                <c:pt idx="9">
                  <c:v>9.4007400000000005E-2</c:v>
                </c:pt>
                <c:pt idx="10">
                  <c:v>9.1557100000000002E-2</c:v>
                </c:pt>
                <c:pt idx="11">
                  <c:v>8.8204199999999996E-2</c:v>
                </c:pt>
                <c:pt idx="12">
                  <c:v>8.40471E-2</c:v>
                </c:pt>
                <c:pt idx="13">
                  <c:v>7.8411999999999996E-2</c:v>
                </c:pt>
                <c:pt idx="14">
                  <c:v>7.2049000000000002E-2</c:v>
                </c:pt>
                <c:pt idx="15">
                  <c:v>6.4577800000000005E-2</c:v>
                </c:pt>
                <c:pt idx="16">
                  <c:v>5.6904900000000001E-2</c:v>
                </c:pt>
                <c:pt idx="17">
                  <c:v>4.9282199999999998E-2</c:v>
                </c:pt>
                <c:pt idx="18">
                  <c:v>4.1690999999999999E-2</c:v>
                </c:pt>
                <c:pt idx="19">
                  <c:v>3.4708299999999997E-2</c:v>
                </c:pt>
                <c:pt idx="20">
                  <c:v>2.8034799999999999E-2</c:v>
                </c:pt>
                <c:pt idx="21">
                  <c:v>2.16305E-2</c:v>
                </c:pt>
                <c:pt idx="22">
                  <c:v>1.6177299999999999E-2</c:v>
                </c:pt>
                <c:pt idx="23">
                  <c:v>1.1416000000000001E-2</c:v>
                </c:pt>
                <c:pt idx="24">
                  <c:v>7.6138300000000003E-3</c:v>
                </c:pt>
                <c:pt idx="25">
                  <c:v>4.8723999999999998E-3</c:v>
                </c:pt>
                <c:pt idx="26">
                  <c:v>2.8938499999999999E-3</c:v>
                </c:pt>
                <c:pt idx="27">
                  <c:v>1.5897800000000001E-3</c:v>
                </c:pt>
                <c:pt idx="28">
                  <c:v>8.2205799999999997E-4</c:v>
                </c:pt>
                <c:pt idx="29">
                  <c:v>3.9186400000000001E-4</c:v>
                </c:pt>
                <c:pt idx="30">
                  <c:v>1.65E-4</c:v>
                </c:pt>
                <c:pt idx="31">
                  <c:v>6.1100100000000001E-5</c:v>
                </c:pt>
                <c:pt idx="32">
                  <c:v>2.13806E-5</c:v>
                </c:pt>
                <c:pt idx="33">
                  <c:v>5.3284200000000002E-6</c:v>
                </c:pt>
                <c:pt idx="34">
                  <c:v>1.00307E-6</c:v>
                </c:pt>
                <c:pt idx="35">
                  <c:v>7.3355100000000003E-8</c:v>
                </c:pt>
                <c:pt idx="36">
                  <c:v>3.7749399999999999E-10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DEB-423D-A9E4-2E67D0784783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Study 15.4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Sheet1!$A$3:$A$53</c:f>
              <c:numCache>
                <c:formatCode>General</c:formatCode>
                <c:ptCount val="51"/>
                <c:pt idx="0">
                  <c:v>1E-4</c:v>
                </c:pt>
                <c:pt idx="1">
                  <c:v>1.2999999999999999E-4</c:v>
                </c:pt>
                <c:pt idx="2">
                  <c:v>1.6000000000000001E-4</c:v>
                </c:pt>
                <c:pt idx="3">
                  <c:v>2.0000000000000001E-4</c:v>
                </c:pt>
                <c:pt idx="4">
                  <c:v>2.5000000000000001E-4</c:v>
                </c:pt>
                <c:pt idx="5">
                  <c:v>3.2000000000000003E-4</c:v>
                </c:pt>
                <c:pt idx="6">
                  <c:v>4.0000000000000002E-4</c:v>
                </c:pt>
                <c:pt idx="7">
                  <c:v>5.0000000000000001E-4</c:v>
                </c:pt>
                <c:pt idx="8">
                  <c:v>6.3000000000000003E-4</c:v>
                </c:pt>
                <c:pt idx="9">
                  <c:v>7.9000000000000001E-4</c:v>
                </c:pt>
                <c:pt idx="10">
                  <c:v>1E-3</c:v>
                </c:pt>
                <c:pt idx="11">
                  <c:v>1.2600000000000001E-3</c:v>
                </c:pt>
                <c:pt idx="12">
                  <c:v>1.58E-3</c:v>
                </c:pt>
                <c:pt idx="13">
                  <c:v>2E-3</c:v>
                </c:pt>
                <c:pt idx="14">
                  <c:v>2.5100000000000001E-3</c:v>
                </c:pt>
                <c:pt idx="15">
                  <c:v>3.16E-3</c:v>
                </c:pt>
                <c:pt idx="16">
                  <c:v>3.98E-3</c:v>
                </c:pt>
                <c:pt idx="17">
                  <c:v>5.0099999999999997E-3</c:v>
                </c:pt>
                <c:pt idx="18">
                  <c:v>6.3099999999999996E-3</c:v>
                </c:pt>
                <c:pt idx="19">
                  <c:v>7.9399999999999991E-3</c:v>
                </c:pt>
                <c:pt idx="20">
                  <c:v>0.01</c:v>
                </c:pt>
                <c:pt idx="21">
                  <c:v>1.259E-2</c:v>
                </c:pt>
                <c:pt idx="22">
                  <c:v>1.585E-2</c:v>
                </c:pt>
                <c:pt idx="23">
                  <c:v>1.9949999999999999E-2</c:v>
                </c:pt>
                <c:pt idx="24">
                  <c:v>2.512E-2</c:v>
                </c:pt>
                <c:pt idx="25">
                  <c:v>3.1620000000000002E-2</c:v>
                </c:pt>
                <c:pt idx="26">
                  <c:v>3.9809999999999998E-2</c:v>
                </c:pt>
                <c:pt idx="27">
                  <c:v>5.0119999999999998E-2</c:v>
                </c:pt>
                <c:pt idx="28">
                  <c:v>6.3100000000000003E-2</c:v>
                </c:pt>
                <c:pt idx="29">
                  <c:v>7.9430000000000001E-2</c:v>
                </c:pt>
                <c:pt idx="30">
                  <c:v>0.1</c:v>
                </c:pt>
                <c:pt idx="31">
                  <c:v>0.12589</c:v>
                </c:pt>
                <c:pt idx="32">
                  <c:v>0.15848999999999999</c:v>
                </c:pt>
                <c:pt idx="33">
                  <c:v>0.19953000000000001</c:v>
                </c:pt>
                <c:pt idx="34">
                  <c:v>0.25119000000000002</c:v>
                </c:pt>
                <c:pt idx="35">
                  <c:v>0.31623000000000001</c:v>
                </c:pt>
                <c:pt idx="36">
                  <c:v>0.39811000000000002</c:v>
                </c:pt>
                <c:pt idx="37">
                  <c:v>0.50119000000000002</c:v>
                </c:pt>
                <c:pt idx="38">
                  <c:v>0.63095999999999997</c:v>
                </c:pt>
                <c:pt idx="39">
                  <c:v>0.79432999999999998</c:v>
                </c:pt>
                <c:pt idx="40">
                  <c:v>1</c:v>
                </c:pt>
                <c:pt idx="41">
                  <c:v>1.2589300000000001</c:v>
                </c:pt>
                <c:pt idx="42">
                  <c:v>1.5848899999999999</c:v>
                </c:pt>
                <c:pt idx="43">
                  <c:v>1.99526</c:v>
                </c:pt>
                <c:pt idx="44">
                  <c:v>2.5118900000000002</c:v>
                </c:pt>
                <c:pt idx="45">
                  <c:v>3.16228</c:v>
                </c:pt>
                <c:pt idx="46">
                  <c:v>3.9810699999999999</c:v>
                </c:pt>
                <c:pt idx="47">
                  <c:v>5.01187</c:v>
                </c:pt>
                <c:pt idx="48">
                  <c:v>6.3095699999999999</c:v>
                </c:pt>
                <c:pt idx="49">
                  <c:v>7.9432799999999997</c:v>
                </c:pt>
                <c:pt idx="50">
                  <c:v>10</c:v>
                </c:pt>
              </c:numCache>
            </c:numRef>
          </c:xVal>
          <c:yVal>
            <c:numRef>
              <c:f>Sheet1!$C$3:$C$53</c:f>
              <c:numCache>
                <c:formatCode>General</c:formatCode>
                <c:ptCount val="51"/>
                <c:pt idx="0">
                  <c:v>9.7294400000000003E-2</c:v>
                </c:pt>
                <c:pt idx="1">
                  <c:v>9.7294400000000003E-2</c:v>
                </c:pt>
                <c:pt idx="2">
                  <c:v>9.7294400000000003E-2</c:v>
                </c:pt>
                <c:pt idx="3">
                  <c:v>9.7292900000000002E-2</c:v>
                </c:pt>
                <c:pt idx="4">
                  <c:v>9.7290399999999999E-2</c:v>
                </c:pt>
                <c:pt idx="5">
                  <c:v>9.7258700000000003E-2</c:v>
                </c:pt>
                <c:pt idx="6">
                  <c:v>9.7136799999999995E-2</c:v>
                </c:pt>
                <c:pt idx="7">
                  <c:v>9.6844399999999997E-2</c:v>
                </c:pt>
                <c:pt idx="8">
                  <c:v>9.6089900000000006E-2</c:v>
                </c:pt>
                <c:pt idx="9">
                  <c:v>9.5079700000000003E-2</c:v>
                </c:pt>
                <c:pt idx="10">
                  <c:v>9.3105199999999999E-2</c:v>
                </c:pt>
                <c:pt idx="11">
                  <c:v>9.0366199999999994E-2</c:v>
                </c:pt>
                <c:pt idx="12">
                  <c:v>8.6828900000000001E-2</c:v>
                </c:pt>
                <c:pt idx="13">
                  <c:v>8.1531400000000004E-2</c:v>
                </c:pt>
                <c:pt idx="14">
                  <c:v>7.5663900000000006E-2</c:v>
                </c:pt>
                <c:pt idx="15">
                  <c:v>6.8829399999999999E-2</c:v>
                </c:pt>
                <c:pt idx="16">
                  <c:v>6.15027E-2</c:v>
                </c:pt>
                <c:pt idx="17">
                  <c:v>5.3831200000000003E-2</c:v>
                </c:pt>
                <c:pt idx="18">
                  <c:v>4.63989E-2</c:v>
                </c:pt>
                <c:pt idx="19">
                  <c:v>3.9253299999999998E-2</c:v>
                </c:pt>
                <c:pt idx="20">
                  <c:v>3.2467000000000003E-2</c:v>
                </c:pt>
                <c:pt idx="21">
                  <c:v>2.58911E-2</c:v>
                </c:pt>
                <c:pt idx="22">
                  <c:v>1.9792199999999999E-2</c:v>
                </c:pt>
                <c:pt idx="23">
                  <c:v>1.4533300000000001E-2</c:v>
                </c:pt>
                <c:pt idx="24">
                  <c:v>1.0191199999999999E-2</c:v>
                </c:pt>
                <c:pt idx="25">
                  <c:v>6.73699E-3</c:v>
                </c:pt>
                <c:pt idx="26">
                  <c:v>4.1404700000000003E-3</c:v>
                </c:pt>
                <c:pt idx="27">
                  <c:v>2.3332399999999999E-3</c:v>
                </c:pt>
                <c:pt idx="28">
                  <c:v>1.19933E-3</c:v>
                </c:pt>
                <c:pt idx="29">
                  <c:v>5.7737900000000004E-4</c:v>
                </c:pt>
                <c:pt idx="30">
                  <c:v>2.6209900000000001E-4</c:v>
                </c:pt>
                <c:pt idx="31">
                  <c:v>1.0602E-4</c:v>
                </c:pt>
                <c:pt idx="32">
                  <c:v>4.3961600000000003E-5</c:v>
                </c:pt>
                <c:pt idx="33">
                  <c:v>1.57007E-5</c:v>
                </c:pt>
                <c:pt idx="34">
                  <c:v>4.10004E-6</c:v>
                </c:pt>
                <c:pt idx="35">
                  <c:v>6.6067800000000001E-7</c:v>
                </c:pt>
                <c:pt idx="36">
                  <c:v>6.0968400000000004E-10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DEB-423D-A9E4-2E67D0784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641480"/>
        <c:axId val="351641808"/>
      </c:scatterChart>
      <c:valAx>
        <c:axId val="351641480"/>
        <c:scaling>
          <c:orientation val="minMax"/>
          <c:max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641808"/>
        <c:crossesAt val="1.0000000000000004E-6"/>
        <c:crossBetween val="midCat"/>
      </c:valAx>
      <c:valAx>
        <c:axId val="351641808"/>
        <c:scaling>
          <c:logBase val="10"/>
          <c:orientation val="minMax"/>
          <c:min val="1.0000000000000004E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641480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5 sec RotD50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Sheet1!$F$2</c:f>
              <c:strCache>
                <c:ptCount val="1"/>
                <c:pt idx="0">
                  <c:v>Run 7130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Sheet1!$E$3:$E$53</c:f>
              <c:numCache>
                <c:formatCode>General</c:formatCode>
                <c:ptCount val="51"/>
                <c:pt idx="0">
                  <c:v>1E-4</c:v>
                </c:pt>
                <c:pt idx="1">
                  <c:v>1.2999999999999999E-4</c:v>
                </c:pt>
                <c:pt idx="2">
                  <c:v>1.6000000000000001E-4</c:v>
                </c:pt>
                <c:pt idx="3">
                  <c:v>2.0000000000000001E-4</c:v>
                </c:pt>
                <c:pt idx="4">
                  <c:v>2.5000000000000001E-4</c:v>
                </c:pt>
                <c:pt idx="5">
                  <c:v>3.2000000000000003E-4</c:v>
                </c:pt>
                <c:pt idx="6">
                  <c:v>4.0000000000000002E-4</c:v>
                </c:pt>
                <c:pt idx="7">
                  <c:v>5.0000000000000001E-4</c:v>
                </c:pt>
                <c:pt idx="8">
                  <c:v>6.3000000000000003E-4</c:v>
                </c:pt>
                <c:pt idx="9">
                  <c:v>7.9000000000000001E-4</c:v>
                </c:pt>
                <c:pt idx="10">
                  <c:v>1E-3</c:v>
                </c:pt>
                <c:pt idx="11">
                  <c:v>1.2600000000000001E-3</c:v>
                </c:pt>
                <c:pt idx="12">
                  <c:v>1.58E-3</c:v>
                </c:pt>
                <c:pt idx="13">
                  <c:v>2E-3</c:v>
                </c:pt>
                <c:pt idx="14">
                  <c:v>2.5100000000000001E-3</c:v>
                </c:pt>
                <c:pt idx="15">
                  <c:v>3.16E-3</c:v>
                </c:pt>
                <c:pt idx="16">
                  <c:v>3.98E-3</c:v>
                </c:pt>
                <c:pt idx="17">
                  <c:v>5.0099999999999997E-3</c:v>
                </c:pt>
                <c:pt idx="18">
                  <c:v>6.3099999999999996E-3</c:v>
                </c:pt>
                <c:pt idx="19">
                  <c:v>7.9399999999999991E-3</c:v>
                </c:pt>
                <c:pt idx="20">
                  <c:v>0.01</c:v>
                </c:pt>
                <c:pt idx="21">
                  <c:v>1.259E-2</c:v>
                </c:pt>
                <c:pt idx="22">
                  <c:v>1.585E-2</c:v>
                </c:pt>
                <c:pt idx="23">
                  <c:v>1.9949999999999999E-2</c:v>
                </c:pt>
                <c:pt idx="24">
                  <c:v>2.512E-2</c:v>
                </c:pt>
                <c:pt idx="25">
                  <c:v>3.1620000000000002E-2</c:v>
                </c:pt>
                <c:pt idx="26">
                  <c:v>3.9809999999999998E-2</c:v>
                </c:pt>
                <c:pt idx="27">
                  <c:v>5.0119999999999998E-2</c:v>
                </c:pt>
                <c:pt idx="28">
                  <c:v>6.3100000000000003E-2</c:v>
                </c:pt>
                <c:pt idx="29">
                  <c:v>7.9430000000000001E-2</c:v>
                </c:pt>
                <c:pt idx="30">
                  <c:v>0.1</c:v>
                </c:pt>
                <c:pt idx="31">
                  <c:v>0.12589</c:v>
                </c:pt>
                <c:pt idx="32">
                  <c:v>0.15848999999999999</c:v>
                </c:pt>
                <c:pt idx="33">
                  <c:v>0.19953000000000001</c:v>
                </c:pt>
                <c:pt idx="34">
                  <c:v>0.25119000000000002</c:v>
                </c:pt>
                <c:pt idx="35">
                  <c:v>0.31623000000000001</c:v>
                </c:pt>
                <c:pt idx="36">
                  <c:v>0.39811000000000002</c:v>
                </c:pt>
                <c:pt idx="37">
                  <c:v>0.50119000000000002</c:v>
                </c:pt>
                <c:pt idx="38">
                  <c:v>0.63095999999999997</c:v>
                </c:pt>
                <c:pt idx="39">
                  <c:v>0.79432999999999998</c:v>
                </c:pt>
                <c:pt idx="40">
                  <c:v>1</c:v>
                </c:pt>
                <c:pt idx="41">
                  <c:v>1.2589300000000001</c:v>
                </c:pt>
                <c:pt idx="42">
                  <c:v>1.5848899999999999</c:v>
                </c:pt>
                <c:pt idx="43">
                  <c:v>1.99526</c:v>
                </c:pt>
                <c:pt idx="44">
                  <c:v>2.5118900000000002</c:v>
                </c:pt>
                <c:pt idx="45">
                  <c:v>3.16228</c:v>
                </c:pt>
                <c:pt idx="46">
                  <c:v>3.9810699999999999</c:v>
                </c:pt>
                <c:pt idx="47">
                  <c:v>5.01187</c:v>
                </c:pt>
                <c:pt idx="48">
                  <c:v>6.3095699999999999</c:v>
                </c:pt>
                <c:pt idx="49">
                  <c:v>7.9432799999999997</c:v>
                </c:pt>
                <c:pt idx="50">
                  <c:v>10</c:v>
                </c:pt>
              </c:numCache>
            </c:numRef>
          </c:xVal>
          <c:yVal>
            <c:numRef>
              <c:f>Sheet1!$F$3:$F$53</c:f>
              <c:numCache>
                <c:formatCode>General</c:formatCode>
                <c:ptCount val="51"/>
                <c:pt idx="0">
                  <c:v>9.7294400000000003E-2</c:v>
                </c:pt>
                <c:pt idx="1">
                  <c:v>9.7294400000000003E-2</c:v>
                </c:pt>
                <c:pt idx="2">
                  <c:v>9.7294400000000003E-2</c:v>
                </c:pt>
                <c:pt idx="3">
                  <c:v>9.7294400000000003E-2</c:v>
                </c:pt>
                <c:pt idx="4">
                  <c:v>9.7294400000000003E-2</c:v>
                </c:pt>
                <c:pt idx="5">
                  <c:v>9.7294400000000003E-2</c:v>
                </c:pt>
                <c:pt idx="6">
                  <c:v>9.7294400000000003E-2</c:v>
                </c:pt>
                <c:pt idx="7">
                  <c:v>9.7293699999999997E-2</c:v>
                </c:pt>
                <c:pt idx="8">
                  <c:v>9.7290600000000005E-2</c:v>
                </c:pt>
                <c:pt idx="9">
                  <c:v>9.7271200000000002E-2</c:v>
                </c:pt>
                <c:pt idx="10">
                  <c:v>9.7233399999999998E-2</c:v>
                </c:pt>
                <c:pt idx="11">
                  <c:v>9.7089400000000006E-2</c:v>
                </c:pt>
                <c:pt idx="12">
                  <c:v>9.6796699999999999E-2</c:v>
                </c:pt>
                <c:pt idx="13">
                  <c:v>9.61341E-2</c:v>
                </c:pt>
                <c:pt idx="14">
                  <c:v>9.48769E-2</c:v>
                </c:pt>
                <c:pt idx="15">
                  <c:v>9.2782500000000004E-2</c:v>
                </c:pt>
                <c:pt idx="16">
                  <c:v>8.9566800000000002E-2</c:v>
                </c:pt>
                <c:pt idx="17">
                  <c:v>8.5108500000000004E-2</c:v>
                </c:pt>
                <c:pt idx="18">
                  <c:v>7.9555200000000006E-2</c:v>
                </c:pt>
                <c:pt idx="19">
                  <c:v>7.3125499999999996E-2</c:v>
                </c:pt>
                <c:pt idx="20">
                  <c:v>6.5919099999999994E-2</c:v>
                </c:pt>
                <c:pt idx="21">
                  <c:v>5.8539500000000001E-2</c:v>
                </c:pt>
                <c:pt idx="22">
                  <c:v>5.0885399999999997E-2</c:v>
                </c:pt>
                <c:pt idx="23">
                  <c:v>4.3131599999999999E-2</c:v>
                </c:pt>
                <c:pt idx="24">
                  <c:v>3.55549E-2</c:v>
                </c:pt>
                <c:pt idx="25">
                  <c:v>2.8441000000000001E-2</c:v>
                </c:pt>
                <c:pt idx="26">
                  <c:v>2.18993E-2</c:v>
                </c:pt>
                <c:pt idx="27">
                  <c:v>1.6087600000000001E-2</c:v>
                </c:pt>
                <c:pt idx="28">
                  <c:v>1.1290700000000001E-2</c:v>
                </c:pt>
                <c:pt idx="29">
                  <c:v>7.5429299999999998E-3</c:v>
                </c:pt>
                <c:pt idx="30">
                  <c:v>4.71346E-3</c:v>
                </c:pt>
                <c:pt idx="31">
                  <c:v>2.69586E-3</c:v>
                </c:pt>
                <c:pt idx="32">
                  <c:v>1.39025E-3</c:v>
                </c:pt>
                <c:pt idx="33">
                  <c:v>6.3909299999999997E-4</c:v>
                </c:pt>
                <c:pt idx="34">
                  <c:v>2.4968199999999999E-4</c:v>
                </c:pt>
                <c:pt idx="35">
                  <c:v>8.0739400000000002E-5</c:v>
                </c:pt>
                <c:pt idx="36">
                  <c:v>2.0570299999999999E-5</c:v>
                </c:pt>
                <c:pt idx="37">
                  <c:v>3.8597599999999996E-6</c:v>
                </c:pt>
                <c:pt idx="38">
                  <c:v>4.8118499999999995E-7</c:v>
                </c:pt>
                <c:pt idx="39">
                  <c:v>5.3752399999999999E-8</c:v>
                </c:pt>
                <c:pt idx="40">
                  <c:v>2.2714299999999999E-9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1F2-440E-8AB9-6EA85E81BD6E}"/>
            </c:ext>
          </c:extLst>
        </c:ser>
        <c:ser>
          <c:idx val="1"/>
          <c:order val="1"/>
          <c:tx>
            <c:strRef>
              <c:f>Sheet1!$G$2</c:f>
              <c:strCache>
                <c:ptCount val="1"/>
                <c:pt idx="0">
                  <c:v>Study 15.4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Sheet1!$E$3:$E$53</c:f>
              <c:numCache>
                <c:formatCode>General</c:formatCode>
                <c:ptCount val="51"/>
                <c:pt idx="0">
                  <c:v>1E-4</c:v>
                </c:pt>
                <c:pt idx="1">
                  <c:v>1.2999999999999999E-4</c:v>
                </c:pt>
                <c:pt idx="2">
                  <c:v>1.6000000000000001E-4</c:v>
                </c:pt>
                <c:pt idx="3">
                  <c:v>2.0000000000000001E-4</c:v>
                </c:pt>
                <c:pt idx="4">
                  <c:v>2.5000000000000001E-4</c:v>
                </c:pt>
                <c:pt idx="5">
                  <c:v>3.2000000000000003E-4</c:v>
                </c:pt>
                <c:pt idx="6">
                  <c:v>4.0000000000000002E-4</c:v>
                </c:pt>
                <c:pt idx="7">
                  <c:v>5.0000000000000001E-4</c:v>
                </c:pt>
                <c:pt idx="8">
                  <c:v>6.3000000000000003E-4</c:v>
                </c:pt>
                <c:pt idx="9">
                  <c:v>7.9000000000000001E-4</c:v>
                </c:pt>
                <c:pt idx="10">
                  <c:v>1E-3</c:v>
                </c:pt>
                <c:pt idx="11">
                  <c:v>1.2600000000000001E-3</c:v>
                </c:pt>
                <c:pt idx="12">
                  <c:v>1.58E-3</c:v>
                </c:pt>
                <c:pt idx="13">
                  <c:v>2E-3</c:v>
                </c:pt>
                <c:pt idx="14">
                  <c:v>2.5100000000000001E-3</c:v>
                </c:pt>
                <c:pt idx="15">
                  <c:v>3.16E-3</c:v>
                </c:pt>
                <c:pt idx="16">
                  <c:v>3.98E-3</c:v>
                </c:pt>
                <c:pt idx="17">
                  <c:v>5.0099999999999997E-3</c:v>
                </c:pt>
                <c:pt idx="18">
                  <c:v>6.3099999999999996E-3</c:v>
                </c:pt>
                <c:pt idx="19">
                  <c:v>7.9399999999999991E-3</c:v>
                </c:pt>
                <c:pt idx="20">
                  <c:v>0.01</c:v>
                </c:pt>
                <c:pt idx="21">
                  <c:v>1.259E-2</c:v>
                </c:pt>
                <c:pt idx="22">
                  <c:v>1.585E-2</c:v>
                </c:pt>
                <c:pt idx="23">
                  <c:v>1.9949999999999999E-2</c:v>
                </c:pt>
                <c:pt idx="24">
                  <c:v>2.512E-2</c:v>
                </c:pt>
                <c:pt idx="25">
                  <c:v>3.1620000000000002E-2</c:v>
                </c:pt>
                <c:pt idx="26">
                  <c:v>3.9809999999999998E-2</c:v>
                </c:pt>
                <c:pt idx="27">
                  <c:v>5.0119999999999998E-2</c:v>
                </c:pt>
                <c:pt idx="28">
                  <c:v>6.3100000000000003E-2</c:v>
                </c:pt>
                <c:pt idx="29">
                  <c:v>7.9430000000000001E-2</c:v>
                </c:pt>
                <c:pt idx="30">
                  <c:v>0.1</c:v>
                </c:pt>
                <c:pt idx="31">
                  <c:v>0.12589</c:v>
                </c:pt>
                <c:pt idx="32">
                  <c:v>0.15848999999999999</c:v>
                </c:pt>
                <c:pt idx="33">
                  <c:v>0.19953000000000001</c:v>
                </c:pt>
                <c:pt idx="34">
                  <c:v>0.25119000000000002</c:v>
                </c:pt>
                <c:pt idx="35">
                  <c:v>0.31623000000000001</c:v>
                </c:pt>
                <c:pt idx="36">
                  <c:v>0.39811000000000002</c:v>
                </c:pt>
                <c:pt idx="37">
                  <c:v>0.50119000000000002</c:v>
                </c:pt>
                <c:pt idx="38">
                  <c:v>0.63095999999999997</c:v>
                </c:pt>
                <c:pt idx="39">
                  <c:v>0.79432999999999998</c:v>
                </c:pt>
                <c:pt idx="40">
                  <c:v>1</c:v>
                </c:pt>
                <c:pt idx="41">
                  <c:v>1.2589300000000001</c:v>
                </c:pt>
                <c:pt idx="42">
                  <c:v>1.5848899999999999</c:v>
                </c:pt>
                <c:pt idx="43">
                  <c:v>1.99526</c:v>
                </c:pt>
                <c:pt idx="44">
                  <c:v>2.5118900000000002</c:v>
                </c:pt>
                <c:pt idx="45">
                  <c:v>3.16228</c:v>
                </c:pt>
                <c:pt idx="46">
                  <c:v>3.9810699999999999</c:v>
                </c:pt>
                <c:pt idx="47">
                  <c:v>5.01187</c:v>
                </c:pt>
                <c:pt idx="48">
                  <c:v>6.3095699999999999</c:v>
                </c:pt>
                <c:pt idx="49">
                  <c:v>7.9432799999999997</c:v>
                </c:pt>
                <c:pt idx="50">
                  <c:v>10</c:v>
                </c:pt>
              </c:numCache>
            </c:numRef>
          </c:xVal>
          <c:yVal>
            <c:numRef>
              <c:f>Sheet1!$G$3:$G$53</c:f>
              <c:numCache>
                <c:formatCode>General</c:formatCode>
                <c:ptCount val="51"/>
                <c:pt idx="0">
                  <c:v>9.7294400000000003E-2</c:v>
                </c:pt>
                <c:pt idx="1">
                  <c:v>9.7294400000000003E-2</c:v>
                </c:pt>
                <c:pt idx="2">
                  <c:v>9.7294400000000003E-2</c:v>
                </c:pt>
                <c:pt idx="3">
                  <c:v>9.7294400000000003E-2</c:v>
                </c:pt>
                <c:pt idx="4">
                  <c:v>9.7294400000000003E-2</c:v>
                </c:pt>
                <c:pt idx="5">
                  <c:v>9.7294400000000003E-2</c:v>
                </c:pt>
                <c:pt idx="6">
                  <c:v>9.7294400000000003E-2</c:v>
                </c:pt>
                <c:pt idx="7">
                  <c:v>9.7294400000000003E-2</c:v>
                </c:pt>
                <c:pt idx="8">
                  <c:v>9.7292900000000002E-2</c:v>
                </c:pt>
                <c:pt idx="9">
                  <c:v>9.7290699999999994E-2</c:v>
                </c:pt>
                <c:pt idx="10">
                  <c:v>9.7285800000000006E-2</c:v>
                </c:pt>
                <c:pt idx="11">
                  <c:v>9.7246100000000002E-2</c:v>
                </c:pt>
                <c:pt idx="12">
                  <c:v>9.7043900000000002E-2</c:v>
                </c:pt>
                <c:pt idx="13">
                  <c:v>9.6586099999999994E-2</c:v>
                </c:pt>
                <c:pt idx="14">
                  <c:v>9.5840900000000007E-2</c:v>
                </c:pt>
                <c:pt idx="15">
                  <c:v>9.4491699999999998E-2</c:v>
                </c:pt>
                <c:pt idx="16">
                  <c:v>9.2303700000000002E-2</c:v>
                </c:pt>
                <c:pt idx="17">
                  <c:v>8.8890499999999997E-2</c:v>
                </c:pt>
                <c:pt idx="18">
                  <c:v>8.41914E-2</c:v>
                </c:pt>
                <c:pt idx="19">
                  <c:v>7.8571699999999994E-2</c:v>
                </c:pt>
                <c:pt idx="20">
                  <c:v>7.2125800000000004E-2</c:v>
                </c:pt>
                <c:pt idx="21">
                  <c:v>6.4987900000000001E-2</c:v>
                </c:pt>
                <c:pt idx="22">
                  <c:v>5.7204199999999997E-2</c:v>
                </c:pt>
                <c:pt idx="23">
                  <c:v>4.9632099999999998E-2</c:v>
                </c:pt>
                <c:pt idx="24">
                  <c:v>4.2115100000000003E-2</c:v>
                </c:pt>
                <c:pt idx="25">
                  <c:v>3.4527000000000002E-2</c:v>
                </c:pt>
                <c:pt idx="26">
                  <c:v>2.7525299999999999E-2</c:v>
                </c:pt>
                <c:pt idx="27">
                  <c:v>2.07957E-2</c:v>
                </c:pt>
                <c:pt idx="28">
                  <c:v>1.4945E-2</c:v>
                </c:pt>
                <c:pt idx="29">
                  <c:v>9.9298100000000007E-3</c:v>
                </c:pt>
                <c:pt idx="30">
                  <c:v>6.0826200000000004E-3</c:v>
                </c:pt>
                <c:pt idx="31">
                  <c:v>3.4761700000000002E-3</c:v>
                </c:pt>
                <c:pt idx="32">
                  <c:v>1.79014E-3</c:v>
                </c:pt>
                <c:pt idx="33">
                  <c:v>8.3056899999999997E-4</c:v>
                </c:pt>
                <c:pt idx="34">
                  <c:v>3.1472100000000001E-4</c:v>
                </c:pt>
                <c:pt idx="35">
                  <c:v>9.7956599999999997E-5</c:v>
                </c:pt>
                <c:pt idx="36">
                  <c:v>2.5246099999999999E-5</c:v>
                </c:pt>
                <c:pt idx="37">
                  <c:v>5.5250499999999997E-6</c:v>
                </c:pt>
                <c:pt idx="38">
                  <c:v>5.9605200000000005E-7</c:v>
                </c:pt>
                <c:pt idx="39">
                  <c:v>5.0583499999999998E-8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1F2-440E-8AB9-6EA85E81B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641480"/>
        <c:axId val="351641808"/>
      </c:scatterChart>
      <c:valAx>
        <c:axId val="35164148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641808"/>
        <c:crossesAt val="1.0000000000000004E-6"/>
        <c:crossBetween val="midCat"/>
      </c:valAx>
      <c:valAx>
        <c:axId val="351641808"/>
        <c:scaling>
          <c:logBase val="10"/>
          <c:orientation val="minMax"/>
          <c:min val="1.0000000000000004E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641480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3 sec RotD50</a:t>
            </a:r>
          </a:p>
        </c:rich>
      </c:tx>
      <c:layout>
        <c:manualLayout>
          <c:xMode val="edge"/>
          <c:yMode val="edge"/>
          <c:x val="0.40879114653867638"/>
          <c:y val="2.999999212598631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Sheet1!$J$2</c:f>
              <c:strCache>
                <c:ptCount val="1"/>
                <c:pt idx="0">
                  <c:v>Run 7130 </c:v>
                </c:pt>
              </c:strCache>
            </c:strRef>
          </c:tx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Sheet1!$I$3:$I$53</c:f>
              <c:numCache>
                <c:formatCode>General</c:formatCode>
                <c:ptCount val="51"/>
                <c:pt idx="0">
                  <c:v>1E-4</c:v>
                </c:pt>
                <c:pt idx="1">
                  <c:v>1.2999999999999999E-4</c:v>
                </c:pt>
                <c:pt idx="2">
                  <c:v>1.6000000000000001E-4</c:v>
                </c:pt>
                <c:pt idx="3">
                  <c:v>2.0000000000000001E-4</c:v>
                </c:pt>
                <c:pt idx="4">
                  <c:v>2.5000000000000001E-4</c:v>
                </c:pt>
                <c:pt idx="5">
                  <c:v>3.2000000000000003E-4</c:v>
                </c:pt>
                <c:pt idx="6">
                  <c:v>4.0000000000000002E-4</c:v>
                </c:pt>
                <c:pt idx="7">
                  <c:v>5.0000000000000001E-4</c:v>
                </c:pt>
                <c:pt idx="8">
                  <c:v>6.3000000000000003E-4</c:v>
                </c:pt>
                <c:pt idx="9">
                  <c:v>7.9000000000000001E-4</c:v>
                </c:pt>
                <c:pt idx="10">
                  <c:v>1E-3</c:v>
                </c:pt>
                <c:pt idx="11">
                  <c:v>1.2600000000000001E-3</c:v>
                </c:pt>
                <c:pt idx="12">
                  <c:v>1.58E-3</c:v>
                </c:pt>
                <c:pt idx="13">
                  <c:v>2E-3</c:v>
                </c:pt>
                <c:pt idx="14">
                  <c:v>2.5100000000000001E-3</c:v>
                </c:pt>
                <c:pt idx="15">
                  <c:v>3.16E-3</c:v>
                </c:pt>
                <c:pt idx="16">
                  <c:v>3.98E-3</c:v>
                </c:pt>
                <c:pt idx="17">
                  <c:v>5.0099999999999997E-3</c:v>
                </c:pt>
                <c:pt idx="18">
                  <c:v>6.3099999999999996E-3</c:v>
                </c:pt>
                <c:pt idx="19">
                  <c:v>7.9399999999999991E-3</c:v>
                </c:pt>
                <c:pt idx="20">
                  <c:v>0.01</c:v>
                </c:pt>
                <c:pt idx="21">
                  <c:v>1.259E-2</c:v>
                </c:pt>
                <c:pt idx="22">
                  <c:v>1.585E-2</c:v>
                </c:pt>
                <c:pt idx="23">
                  <c:v>1.9949999999999999E-2</c:v>
                </c:pt>
                <c:pt idx="24">
                  <c:v>2.512E-2</c:v>
                </c:pt>
                <c:pt idx="25">
                  <c:v>3.1620000000000002E-2</c:v>
                </c:pt>
                <c:pt idx="26">
                  <c:v>3.9809999999999998E-2</c:v>
                </c:pt>
                <c:pt idx="27">
                  <c:v>5.0119999999999998E-2</c:v>
                </c:pt>
                <c:pt idx="28">
                  <c:v>6.3100000000000003E-2</c:v>
                </c:pt>
                <c:pt idx="29">
                  <c:v>7.9430000000000001E-2</c:v>
                </c:pt>
                <c:pt idx="30">
                  <c:v>0.1</c:v>
                </c:pt>
                <c:pt idx="31">
                  <c:v>0.12589</c:v>
                </c:pt>
                <c:pt idx="32">
                  <c:v>0.15848999999999999</c:v>
                </c:pt>
                <c:pt idx="33">
                  <c:v>0.19953000000000001</c:v>
                </c:pt>
                <c:pt idx="34">
                  <c:v>0.25119000000000002</c:v>
                </c:pt>
                <c:pt idx="35">
                  <c:v>0.31623000000000001</c:v>
                </c:pt>
                <c:pt idx="36">
                  <c:v>0.39811000000000002</c:v>
                </c:pt>
                <c:pt idx="37">
                  <c:v>0.50119000000000002</c:v>
                </c:pt>
                <c:pt idx="38">
                  <c:v>0.63095999999999997</c:v>
                </c:pt>
                <c:pt idx="39">
                  <c:v>0.79432999999999998</c:v>
                </c:pt>
                <c:pt idx="40">
                  <c:v>1</c:v>
                </c:pt>
                <c:pt idx="41">
                  <c:v>1.2589300000000001</c:v>
                </c:pt>
                <c:pt idx="42">
                  <c:v>1.5848899999999999</c:v>
                </c:pt>
                <c:pt idx="43">
                  <c:v>1.99526</c:v>
                </c:pt>
                <c:pt idx="44">
                  <c:v>2.5118900000000002</c:v>
                </c:pt>
                <c:pt idx="45">
                  <c:v>3.16228</c:v>
                </c:pt>
                <c:pt idx="46">
                  <c:v>3.9810699999999999</c:v>
                </c:pt>
                <c:pt idx="47">
                  <c:v>5.01187</c:v>
                </c:pt>
                <c:pt idx="48">
                  <c:v>6.3095699999999999</c:v>
                </c:pt>
                <c:pt idx="49">
                  <c:v>7.9432799999999997</c:v>
                </c:pt>
                <c:pt idx="50">
                  <c:v>10</c:v>
                </c:pt>
              </c:numCache>
            </c:numRef>
          </c:xVal>
          <c:yVal>
            <c:numRef>
              <c:f>Sheet1!$J$3:$J$53</c:f>
              <c:numCache>
                <c:formatCode>General</c:formatCode>
                <c:ptCount val="51"/>
                <c:pt idx="0">
                  <c:v>9.7294400000000003E-2</c:v>
                </c:pt>
                <c:pt idx="1">
                  <c:v>9.7294400000000003E-2</c:v>
                </c:pt>
                <c:pt idx="2">
                  <c:v>9.7294400000000003E-2</c:v>
                </c:pt>
                <c:pt idx="3">
                  <c:v>9.7294400000000003E-2</c:v>
                </c:pt>
                <c:pt idx="4">
                  <c:v>9.7294400000000003E-2</c:v>
                </c:pt>
                <c:pt idx="5">
                  <c:v>9.7294400000000003E-2</c:v>
                </c:pt>
                <c:pt idx="6">
                  <c:v>9.7294400000000003E-2</c:v>
                </c:pt>
                <c:pt idx="7">
                  <c:v>9.7294400000000003E-2</c:v>
                </c:pt>
                <c:pt idx="8">
                  <c:v>9.7294400000000003E-2</c:v>
                </c:pt>
                <c:pt idx="9">
                  <c:v>9.7294400000000003E-2</c:v>
                </c:pt>
                <c:pt idx="10">
                  <c:v>9.7294400000000003E-2</c:v>
                </c:pt>
                <c:pt idx="11">
                  <c:v>9.7286999999999998E-2</c:v>
                </c:pt>
                <c:pt idx="12">
                  <c:v>9.7261700000000006E-2</c:v>
                </c:pt>
                <c:pt idx="13">
                  <c:v>9.7193799999999997E-2</c:v>
                </c:pt>
                <c:pt idx="14">
                  <c:v>9.6984100000000004E-2</c:v>
                </c:pt>
                <c:pt idx="15">
                  <c:v>9.6501799999999999E-2</c:v>
                </c:pt>
                <c:pt idx="16">
                  <c:v>9.5570299999999997E-2</c:v>
                </c:pt>
                <c:pt idx="17">
                  <c:v>9.3843399999999993E-2</c:v>
                </c:pt>
                <c:pt idx="18">
                  <c:v>9.0984499999999996E-2</c:v>
                </c:pt>
                <c:pt idx="19">
                  <c:v>8.7041400000000005E-2</c:v>
                </c:pt>
                <c:pt idx="20">
                  <c:v>8.1722199999999995E-2</c:v>
                </c:pt>
                <c:pt idx="21">
                  <c:v>7.5231000000000006E-2</c:v>
                </c:pt>
                <c:pt idx="22">
                  <c:v>6.7876599999999995E-2</c:v>
                </c:pt>
                <c:pt idx="23">
                  <c:v>5.9974399999999997E-2</c:v>
                </c:pt>
                <c:pt idx="24">
                  <c:v>5.1989500000000001E-2</c:v>
                </c:pt>
                <c:pt idx="25">
                  <c:v>4.4293699999999998E-2</c:v>
                </c:pt>
                <c:pt idx="26">
                  <c:v>3.6572800000000003E-2</c:v>
                </c:pt>
                <c:pt idx="27">
                  <c:v>2.9257100000000001E-2</c:v>
                </c:pt>
                <c:pt idx="28">
                  <c:v>2.2753300000000001E-2</c:v>
                </c:pt>
                <c:pt idx="29">
                  <c:v>1.6977099999999998E-2</c:v>
                </c:pt>
                <c:pt idx="30">
                  <c:v>1.2082499999999999E-2</c:v>
                </c:pt>
                <c:pt idx="31">
                  <c:v>8.2110099999999995E-3</c:v>
                </c:pt>
                <c:pt idx="32">
                  <c:v>5.0887299999999996E-3</c:v>
                </c:pt>
                <c:pt idx="33">
                  <c:v>2.8625299999999998E-3</c:v>
                </c:pt>
                <c:pt idx="34">
                  <c:v>1.46627E-3</c:v>
                </c:pt>
                <c:pt idx="35">
                  <c:v>6.72973E-4</c:v>
                </c:pt>
                <c:pt idx="36">
                  <c:v>2.7249000000000002E-4</c:v>
                </c:pt>
                <c:pt idx="37">
                  <c:v>9.4473200000000002E-5</c:v>
                </c:pt>
                <c:pt idx="38">
                  <c:v>2.83369E-5</c:v>
                </c:pt>
                <c:pt idx="39">
                  <c:v>7.7941500000000006E-6</c:v>
                </c:pt>
                <c:pt idx="40">
                  <c:v>2.0600499999999999E-6</c:v>
                </c:pt>
                <c:pt idx="41">
                  <c:v>2.9148600000000002E-7</c:v>
                </c:pt>
                <c:pt idx="42">
                  <c:v>2.48479E-12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5D8-476D-8B71-2E3ACC8841CB}"/>
            </c:ext>
          </c:extLst>
        </c:ser>
        <c:ser>
          <c:idx val="1"/>
          <c:order val="1"/>
          <c:tx>
            <c:strRef>
              <c:f>Sheet1!$K$2</c:f>
              <c:strCache>
                <c:ptCount val="1"/>
                <c:pt idx="0">
                  <c:v>Study 15.4</c:v>
                </c:pt>
              </c:strCache>
            </c:strRef>
          </c:tx>
          <c:xVal>
            <c:numRef>
              <c:f>Sheet1!$I$3:$I$53</c:f>
              <c:numCache>
                <c:formatCode>General</c:formatCode>
                <c:ptCount val="51"/>
                <c:pt idx="0">
                  <c:v>1E-4</c:v>
                </c:pt>
                <c:pt idx="1">
                  <c:v>1.2999999999999999E-4</c:v>
                </c:pt>
                <c:pt idx="2">
                  <c:v>1.6000000000000001E-4</c:v>
                </c:pt>
                <c:pt idx="3">
                  <c:v>2.0000000000000001E-4</c:v>
                </c:pt>
                <c:pt idx="4">
                  <c:v>2.5000000000000001E-4</c:v>
                </c:pt>
                <c:pt idx="5">
                  <c:v>3.2000000000000003E-4</c:v>
                </c:pt>
                <c:pt idx="6">
                  <c:v>4.0000000000000002E-4</c:v>
                </c:pt>
                <c:pt idx="7">
                  <c:v>5.0000000000000001E-4</c:v>
                </c:pt>
                <c:pt idx="8">
                  <c:v>6.3000000000000003E-4</c:v>
                </c:pt>
                <c:pt idx="9">
                  <c:v>7.9000000000000001E-4</c:v>
                </c:pt>
                <c:pt idx="10">
                  <c:v>1E-3</c:v>
                </c:pt>
                <c:pt idx="11">
                  <c:v>1.2600000000000001E-3</c:v>
                </c:pt>
                <c:pt idx="12">
                  <c:v>1.58E-3</c:v>
                </c:pt>
                <c:pt idx="13">
                  <c:v>2E-3</c:v>
                </c:pt>
                <c:pt idx="14">
                  <c:v>2.5100000000000001E-3</c:v>
                </c:pt>
                <c:pt idx="15">
                  <c:v>3.16E-3</c:v>
                </c:pt>
                <c:pt idx="16">
                  <c:v>3.98E-3</c:v>
                </c:pt>
                <c:pt idx="17">
                  <c:v>5.0099999999999997E-3</c:v>
                </c:pt>
                <c:pt idx="18">
                  <c:v>6.3099999999999996E-3</c:v>
                </c:pt>
                <c:pt idx="19">
                  <c:v>7.9399999999999991E-3</c:v>
                </c:pt>
                <c:pt idx="20">
                  <c:v>0.01</c:v>
                </c:pt>
                <c:pt idx="21">
                  <c:v>1.259E-2</c:v>
                </c:pt>
                <c:pt idx="22">
                  <c:v>1.585E-2</c:v>
                </c:pt>
                <c:pt idx="23">
                  <c:v>1.9949999999999999E-2</c:v>
                </c:pt>
                <c:pt idx="24">
                  <c:v>2.512E-2</c:v>
                </c:pt>
                <c:pt idx="25">
                  <c:v>3.1620000000000002E-2</c:v>
                </c:pt>
                <c:pt idx="26">
                  <c:v>3.9809999999999998E-2</c:v>
                </c:pt>
                <c:pt idx="27">
                  <c:v>5.0119999999999998E-2</c:v>
                </c:pt>
                <c:pt idx="28">
                  <c:v>6.3100000000000003E-2</c:v>
                </c:pt>
                <c:pt idx="29">
                  <c:v>7.9430000000000001E-2</c:v>
                </c:pt>
                <c:pt idx="30">
                  <c:v>0.1</c:v>
                </c:pt>
                <c:pt idx="31">
                  <c:v>0.12589</c:v>
                </c:pt>
                <c:pt idx="32">
                  <c:v>0.15848999999999999</c:v>
                </c:pt>
                <c:pt idx="33">
                  <c:v>0.19953000000000001</c:v>
                </c:pt>
                <c:pt idx="34">
                  <c:v>0.25119000000000002</c:v>
                </c:pt>
                <c:pt idx="35">
                  <c:v>0.31623000000000001</c:v>
                </c:pt>
                <c:pt idx="36">
                  <c:v>0.39811000000000002</c:v>
                </c:pt>
                <c:pt idx="37">
                  <c:v>0.50119000000000002</c:v>
                </c:pt>
                <c:pt idx="38">
                  <c:v>0.63095999999999997</c:v>
                </c:pt>
                <c:pt idx="39">
                  <c:v>0.79432999999999998</c:v>
                </c:pt>
                <c:pt idx="40">
                  <c:v>1</c:v>
                </c:pt>
                <c:pt idx="41">
                  <c:v>1.2589300000000001</c:v>
                </c:pt>
                <c:pt idx="42">
                  <c:v>1.5848899999999999</c:v>
                </c:pt>
                <c:pt idx="43">
                  <c:v>1.99526</c:v>
                </c:pt>
                <c:pt idx="44">
                  <c:v>2.5118900000000002</c:v>
                </c:pt>
                <c:pt idx="45">
                  <c:v>3.16228</c:v>
                </c:pt>
                <c:pt idx="46">
                  <c:v>3.9810699999999999</c:v>
                </c:pt>
                <c:pt idx="47">
                  <c:v>5.01187</c:v>
                </c:pt>
                <c:pt idx="48">
                  <c:v>6.3095699999999999</c:v>
                </c:pt>
                <c:pt idx="49">
                  <c:v>7.9432799999999997</c:v>
                </c:pt>
                <c:pt idx="50">
                  <c:v>10</c:v>
                </c:pt>
              </c:numCache>
            </c:numRef>
          </c:xVal>
          <c:yVal>
            <c:numRef>
              <c:f>Sheet1!$K$3:$K$53</c:f>
              <c:numCache>
                <c:formatCode>General</c:formatCode>
                <c:ptCount val="51"/>
                <c:pt idx="0">
                  <c:v>9.7294400000000003E-2</c:v>
                </c:pt>
                <c:pt idx="1">
                  <c:v>9.7294400000000003E-2</c:v>
                </c:pt>
                <c:pt idx="2">
                  <c:v>9.7294400000000003E-2</c:v>
                </c:pt>
                <c:pt idx="3">
                  <c:v>9.7294400000000003E-2</c:v>
                </c:pt>
                <c:pt idx="4">
                  <c:v>9.7294400000000003E-2</c:v>
                </c:pt>
                <c:pt idx="5">
                  <c:v>9.7294400000000003E-2</c:v>
                </c:pt>
                <c:pt idx="6">
                  <c:v>9.7294400000000003E-2</c:v>
                </c:pt>
                <c:pt idx="7">
                  <c:v>9.7294400000000003E-2</c:v>
                </c:pt>
                <c:pt idx="8">
                  <c:v>9.7294400000000003E-2</c:v>
                </c:pt>
                <c:pt idx="9">
                  <c:v>9.7294400000000003E-2</c:v>
                </c:pt>
                <c:pt idx="10">
                  <c:v>9.7294400000000003E-2</c:v>
                </c:pt>
                <c:pt idx="11">
                  <c:v>9.7293900000000003E-2</c:v>
                </c:pt>
                <c:pt idx="12">
                  <c:v>9.7286399999999995E-2</c:v>
                </c:pt>
                <c:pt idx="13">
                  <c:v>9.7224000000000005E-2</c:v>
                </c:pt>
                <c:pt idx="14">
                  <c:v>9.7100400000000003E-2</c:v>
                </c:pt>
                <c:pt idx="15">
                  <c:v>9.66669E-2</c:v>
                </c:pt>
                <c:pt idx="16">
                  <c:v>9.6054799999999996E-2</c:v>
                </c:pt>
                <c:pt idx="17">
                  <c:v>9.4847100000000004E-2</c:v>
                </c:pt>
                <c:pt idx="18">
                  <c:v>9.26376E-2</c:v>
                </c:pt>
                <c:pt idx="19">
                  <c:v>8.9853199999999994E-2</c:v>
                </c:pt>
                <c:pt idx="20">
                  <c:v>8.5206000000000004E-2</c:v>
                </c:pt>
                <c:pt idx="21">
                  <c:v>7.92625E-2</c:v>
                </c:pt>
                <c:pt idx="22">
                  <c:v>7.2758699999999996E-2</c:v>
                </c:pt>
                <c:pt idx="23">
                  <c:v>6.48339E-2</c:v>
                </c:pt>
                <c:pt idx="24">
                  <c:v>5.6902899999999999E-2</c:v>
                </c:pt>
                <c:pt idx="25">
                  <c:v>4.8967299999999998E-2</c:v>
                </c:pt>
                <c:pt idx="26">
                  <c:v>4.0692399999999997E-2</c:v>
                </c:pt>
                <c:pt idx="27">
                  <c:v>3.2863400000000001E-2</c:v>
                </c:pt>
                <c:pt idx="28">
                  <c:v>2.5715700000000001E-2</c:v>
                </c:pt>
                <c:pt idx="29">
                  <c:v>1.8860600000000002E-2</c:v>
                </c:pt>
                <c:pt idx="30">
                  <c:v>1.3072500000000001E-2</c:v>
                </c:pt>
                <c:pt idx="31">
                  <c:v>8.2181500000000005E-3</c:v>
                </c:pt>
                <c:pt idx="32">
                  <c:v>4.7410500000000001E-3</c:v>
                </c:pt>
                <c:pt idx="33">
                  <c:v>2.45385E-3</c:v>
                </c:pt>
                <c:pt idx="34">
                  <c:v>1.19648E-3</c:v>
                </c:pt>
                <c:pt idx="35">
                  <c:v>5.1606500000000001E-4</c:v>
                </c:pt>
                <c:pt idx="36">
                  <c:v>2.2231599999999999E-4</c:v>
                </c:pt>
                <c:pt idx="37">
                  <c:v>7.8647399999999995E-5</c:v>
                </c:pt>
                <c:pt idx="38">
                  <c:v>2.4253800000000001E-5</c:v>
                </c:pt>
                <c:pt idx="39">
                  <c:v>7.2019100000000003E-6</c:v>
                </c:pt>
                <c:pt idx="40">
                  <c:v>1.9792200000000002E-6</c:v>
                </c:pt>
                <c:pt idx="41">
                  <c:v>7.9364700000000007E-8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5D8-476D-8B71-2E3ACC884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641480"/>
        <c:axId val="351641808"/>
      </c:scatterChart>
      <c:valAx>
        <c:axId val="351641480"/>
        <c:scaling>
          <c:orientation val="minMax"/>
          <c:max val="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641808"/>
        <c:crossesAt val="1.0000000000000004E-6"/>
        <c:crossBetween val="midCat"/>
      </c:valAx>
      <c:valAx>
        <c:axId val="351641808"/>
        <c:scaling>
          <c:logBase val="10"/>
          <c:orientation val="minMax"/>
          <c:min val="1.0000000000000004E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641480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 sec RotD50</a:t>
            </a:r>
          </a:p>
        </c:rich>
      </c:tx>
      <c:layout>
        <c:manualLayout>
          <c:xMode val="edge"/>
          <c:yMode val="edge"/>
          <c:x val="0.40879114653867638"/>
          <c:y val="2.999999212598631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Sheet1!$N$2</c:f>
              <c:strCache>
                <c:ptCount val="1"/>
                <c:pt idx="0">
                  <c:v>Run 7130 </c:v>
                </c:pt>
              </c:strCache>
            </c:strRef>
          </c:tx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Sheet1!$M$3:$M$53</c:f>
              <c:numCache>
                <c:formatCode>General</c:formatCode>
                <c:ptCount val="51"/>
                <c:pt idx="0">
                  <c:v>1E-4</c:v>
                </c:pt>
                <c:pt idx="1">
                  <c:v>1.2999999999999999E-4</c:v>
                </c:pt>
                <c:pt idx="2">
                  <c:v>1.6000000000000001E-4</c:v>
                </c:pt>
                <c:pt idx="3">
                  <c:v>2.0000000000000001E-4</c:v>
                </c:pt>
                <c:pt idx="4">
                  <c:v>2.5000000000000001E-4</c:v>
                </c:pt>
                <c:pt idx="5">
                  <c:v>3.2000000000000003E-4</c:v>
                </c:pt>
                <c:pt idx="6">
                  <c:v>4.0000000000000002E-4</c:v>
                </c:pt>
                <c:pt idx="7">
                  <c:v>5.0000000000000001E-4</c:v>
                </c:pt>
                <c:pt idx="8">
                  <c:v>6.3000000000000003E-4</c:v>
                </c:pt>
                <c:pt idx="9">
                  <c:v>7.9000000000000001E-4</c:v>
                </c:pt>
                <c:pt idx="10">
                  <c:v>1E-3</c:v>
                </c:pt>
                <c:pt idx="11">
                  <c:v>1.2600000000000001E-3</c:v>
                </c:pt>
                <c:pt idx="12">
                  <c:v>1.58E-3</c:v>
                </c:pt>
                <c:pt idx="13">
                  <c:v>2E-3</c:v>
                </c:pt>
                <c:pt idx="14">
                  <c:v>2.5100000000000001E-3</c:v>
                </c:pt>
                <c:pt idx="15">
                  <c:v>3.16E-3</c:v>
                </c:pt>
                <c:pt idx="16">
                  <c:v>3.98E-3</c:v>
                </c:pt>
                <c:pt idx="17">
                  <c:v>5.0099999999999997E-3</c:v>
                </c:pt>
                <c:pt idx="18">
                  <c:v>6.3099999999999996E-3</c:v>
                </c:pt>
                <c:pt idx="19">
                  <c:v>7.9399999999999991E-3</c:v>
                </c:pt>
                <c:pt idx="20">
                  <c:v>0.01</c:v>
                </c:pt>
                <c:pt idx="21">
                  <c:v>1.259E-2</c:v>
                </c:pt>
                <c:pt idx="22">
                  <c:v>1.585E-2</c:v>
                </c:pt>
                <c:pt idx="23">
                  <c:v>1.9949999999999999E-2</c:v>
                </c:pt>
                <c:pt idx="24">
                  <c:v>2.512E-2</c:v>
                </c:pt>
                <c:pt idx="25">
                  <c:v>3.1620000000000002E-2</c:v>
                </c:pt>
                <c:pt idx="26">
                  <c:v>3.9809999999999998E-2</c:v>
                </c:pt>
                <c:pt idx="27">
                  <c:v>5.0119999999999998E-2</c:v>
                </c:pt>
                <c:pt idx="28">
                  <c:v>6.3100000000000003E-2</c:v>
                </c:pt>
                <c:pt idx="29">
                  <c:v>7.9430000000000001E-2</c:v>
                </c:pt>
                <c:pt idx="30">
                  <c:v>0.1</c:v>
                </c:pt>
                <c:pt idx="31">
                  <c:v>0.12589</c:v>
                </c:pt>
                <c:pt idx="32">
                  <c:v>0.15848999999999999</c:v>
                </c:pt>
                <c:pt idx="33">
                  <c:v>0.19953000000000001</c:v>
                </c:pt>
                <c:pt idx="34">
                  <c:v>0.25119000000000002</c:v>
                </c:pt>
                <c:pt idx="35">
                  <c:v>0.31623000000000001</c:v>
                </c:pt>
                <c:pt idx="36">
                  <c:v>0.39811000000000002</c:v>
                </c:pt>
                <c:pt idx="37">
                  <c:v>0.50119000000000002</c:v>
                </c:pt>
                <c:pt idx="38">
                  <c:v>0.63095999999999997</c:v>
                </c:pt>
                <c:pt idx="39">
                  <c:v>0.79432999999999998</c:v>
                </c:pt>
                <c:pt idx="40">
                  <c:v>1</c:v>
                </c:pt>
                <c:pt idx="41">
                  <c:v>1.2589300000000001</c:v>
                </c:pt>
                <c:pt idx="42">
                  <c:v>1.5848899999999999</c:v>
                </c:pt>
                <c:pt idx="43">
                  <c:v>1.99526</c:v>
                </c:pt>
                <c:pt idx="44">
                  <c:v>2.5118900000000002</c:v>
                </c:pt>
                <c:pt idx="45">
                  <c:v>3.16228</c:v>
                </c:pt>
                <c:pt idx="46">
                  <c:v>3.9810699999999999</c:v>
                </c:pt>
                <c:pt idx="47">
                  <c:v>5.01187</c:v>
                </c:pt>
                <c:pt idx="48">
                  <c:v>6.3095699999999999</c:v>
                </c:pt>
                <c:pt idx="49">
                  <c:v>7.9432799999999997</c:v>
                </c:pt>
                <c:pt idx="50">
                  <c:v>10</c:v>
                </c:pt>
              </c:numCache>
            </c:numRef>
          </c:xVal>
          <c:yVal>
            <c:numRef>
              <c:f>Sheet1!$N$3:$N$53</c:f>
              <c:numCache>
                <c:formatCode>General</c:formatCode>
                <c:ptCount val="51"/>
                <c:pt idx="0">
                  <c:v>9.7294400000000003E-2</c:v>
                </c:pt>
                <c:pt idx="1">
                  <c:v>9.7294400000000003E-2</c:v>
                </c:pt>
                <c:pt idx="2">
                  <c:v>9.7294400000000003E-2</c:v>
                </c:pt>
                <c:pt idx="3">
                  <c:v>9.7294400000000003E-2</c:v>
                </c:pt>
                <c:pt idx="4">
                  <c:v>9.7294400000000003E-2</c:v>
                </c:pt>
                <c:pt idx="5">
                  <c:v>9.7294400000000003E-2</c:v>
                </c:pt>
                <c:pt idx="6">
                  <c:v>9.7294400000000003E-2</c:v>
                </c:pt>
                <c:pt idx="7">
                  <c:v>9.7294400000000003E-2</c:v>
                </c:pt>
                <c:pt idx="8">
                  <c:v>9.7294400000000003E-2</c:v>
                </c:pt>
                <c:pt idx="9">
                  <c:v>9.7294400000000003E-2</c:v>
                </c:pt>
                <c:pt idx="10">
                  <c:v>9.7294400000000003E-2</c:v>
                </c:pt>
                <c:pt idx="11">
                  <c:v>9.7293000000000004E-2</c:v>
                </c:pt>
                <c:pt idx="12">
                  <c:v>9.7287600000000002E-2</c:v>
                </c:pt>
                <c:pt idx="13">
                  <c:v>9.7255599999999998E-2</c:v>
                </c:pt>
                <c:pt idx="14">
                  <c:v>9.7201999999999997E-2</c:v>
                </c:pt>
                <c:pt idx="15">
                  <c:v>9.6982399999999996E-2</c:v>
                </c:pt>
                <c:pt idx="16">
                  <c:v>9.6514100000000005E-2</c:v>
                </c:pt>
                <c:pt idx="17">
                  <c:v>9.5568700000000006E-2</c:v>
                </c:pt>
                <c:pt idx="18">
                  <c:v>9.3938199999999999E-2</c:v>
                </c:pt>
                <c:pt idx="19">
                  <c:v>9.1499700000000003E-2</c:v>
                </c:pt>
                <c:pt idx="20">
                  <c:v>8.7759699999999996E-2</c:v>
                </c:pt>
                <c:pt idx="21">
                  <c:v>8.2857E-2</c:v>
                </c:pt>
                <c:pt idx="22">
                  <c:v>7.6490299999999997E-2</c:v>
                </c:pt>
                <c:pt idx="23">
                  <c:v>6.9358699999999995E-2</c:v>
                </c:pt>
                <c:pt idx="24">
                  <c:v>6.1691299999999998E-2</c:v>
                </c:pt>
                <c:pt idx="25">
                  <c:v>5.3603900000000003E-2</c:v>
                </c:pt>
                <c:pt idx="26">
                  <c:v>4.5644799999999999E-2</c:v>
                </c:pt>
                <c:pt idx="27">
                  <c:v>3.7696899999999998E-2</c:v>
                </c:pt>
                <c:pt idx="28">
                  <c:v>3.0321500000000001E-2</c:v>
                </c:pt>
                <c:pt idx="29">
                  <c:v>2.3732900000000001E-2</c:v>
                </c:pt>
                <c:pt idx="30">
                  <c:v>1.8064299999999998E-2</c:v>
                </c:pt>
                <c:pt idx="31">
                  <c:v>1.3431500000000001E-2</c:v>
                </c:pt>
                <c:pt idx="32">
                  <c:v>9.4392499999999997E-3</c:v>
                </c:pt>
                <c:pt idx="33">
                  <c:v>6.2285700000000001E-3</c:v>
                </c:pt>
                <c:pt idx="34">
                  <c:v>3.8081E-3</c:v>
                </c:pt>
                <c:pt idx="35">
                  <c:v>2.07486E-3</c:v>
                </c:pt>
                <c:pt idx="36">
                  <c:v>1.00157E-3</c:v>
                </c:pt>
                <c:pt idx="37">
                  <c:v>4.3979700000000002E-4</c:v>
                </c:pt>
                <c:pt idx="38">
                  <c:v>1.7506999999999999E-4</c:v>
                </c:pt>
                <c:pt idx="39">
                  <c:v>6.6422999999999997E-5</c:v>
                </c:pt>
                <c:pt idx="40" formatCode="0.00E+00">
                  <c:v>2.3541100000000001E-5</c:v>
                </c:pt>
                <c:pt idx="41" formatCode="0.00E+00">
                  <c:v>7.33845E-6</c:v>
                </c:pt>
                <c:pt idx="42" formatCode="0.00E+00">
                  <c:v>1.66587E-6</c:v>
                </c:pt>
                <c:pt idx="43" formatCode="0.00E+00">
                  <c:v>2.8030300000000002E-7</c:v>
                </c:pt>
                <c:pt idx="44" formatCode="0.00E+00">
                  <c:v>1.4125399999999999E-8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F4E-406D-B681-5DC322DC4425}"/>
            </c:ext>
          </c:extLst>
        </c:ser>
        <c:ser>
          <c:idx val="1"/>
          <c:order val="1"/>
          <c:tx>
            <c:strRef>
              <c:f>Sheet1!$O$2</c:f>
              <c:strCache>
                <c:ptCount val="1"/>
                <c:pt idx="0">
                  <c:v>Study 15.4</c:v>
                </c:pt>
              </c:strCache>
            </c:strRef>
          </c:tx>
          <c:xVal>
            <c:numRef>
              <c:f>Sheet1!$M$3:$M$53</c:f>
              <c:numCache>
                <c:formatCode>General</c:formatCode>
                <c:ptCount val="51"/>
                <c:pt idx="0">
                  <c:v>1E-4</c:v>
                </c:pt>
                <c:pt idx="1">
                  <c:v>1.2999999999999999E-4</c:v>
                </c:pt>
                <c:pt idx="2">
                  <c:v>1.6000000000000001E-4</c:v>
                </c:pt>
                <c:pt idx="3">
                  <c:v>2.0000000000000001E-4</c:v>
                </c:pt>
                <c:pt idx="4">
                  <c:v>2.5000000000000001E-4</c:v>
                </c:pt>
                <c:pt idx="5">
                  <c:v>3.2000000000000003E-4</c:v>
                </c:pt>
                <c:pt idx="6">
                  <c:v>4.0000000000000002E-4</c:v>
                </c:pt>
                <c:pt idx="7">
                  <c:v>5.0000000000000001E-4</c:v>
                </c:pt>
                <c:pt idx="8">
                  <c:v>6.3000000000000003E-4</c:v>
                </c:pt>
                <c:pt idx="9">
                  <c:v>7.9000000000000001E-4</c:v>
                </c:pt>
                <c:pt idx="10">
                  <c:v>1E-3</c:v>
                </c:pt>
                <c:pt idx="11">
                  <c:v>1.2600000000000001E-3</c:v>
                </c:pt>
                <c:pt idx="12">
                  <c:v>1.58E-3</c:v>
                </c:pt>
                <c:pt idx="13">
                  <c:v>2E-3</c:v>
                </c:pt>
                <c:pt idx="14">
                  <c:v>2.5100000000000001E-3</c:v>
                </c:pt>
                <c:pt idx="15">
                  <c:v>3.16E-3</c:v>
                </c:pt>
                <c:pt idx="16">
                  <c:v>3.98E-3</c:v>
                </c:pt>
                <c:pt idx="17">
                  <c:v>5.0099999999999997E-3</c:v>
                </c:pt>
                <c:pt idx="18">
                  <c:v>6.3099999999999996E-3</c:v>
                </c:pt>
                <c:pt idx="19">
                  <c:v>7.9399999999999991E-3</c:v>
                </c:pt>
                <c:pt idx="20">
                  <c:v>0.01</c:v>
                </c:pt>
                <c:pt idx="21">
                  <c:v>1.259E-2</c:v>
                </c:pt>
                <c:pt idx="22">
                  <c:v>1.585E-2</c:v>
                </c:pt>
                <c:pt idx="23">
                  <c:v>1.9949999999999999E-2</c:v>
                </c:pt>
                <c:pt idx="24">
                  <c:v>2.512E-2</c:v>
                </c:pt>
                <c:pt idx="25">
                  <c:v>3.1620000000000002E-2</c:v>
                </c:pt>
                <c:pt idx="26">
                  <c:v>3.9809999999999998E-2</c:v>
                </c:pt>
                <c:pt idx="27">
                  <c:v>5.0119999999999998E-2</c:v>
                </c:pt>
                <c:pt idx="28">
                  <c:v>6.3100000000000003E-2</c:v>
                </c:pt>
                <c:pt idx="29">
                  <c:v>7.9430000000000001E-2</c:v>
                </c:pt>
                <c:pt idx="30">
                  <c:v>0.1</c:v>
                </c:pt>
                <c:pt idx="31">
                  <c:v>0.12589</c:v>
                </c:pt>
                <c:pt idx="32">
                  <c:v>0.15848999999999999</c:v>
                </c:pt>
                <c:pt idx="33">
                  <c:v>0.19953000000000001</c:v>
                </c:pt>
                <c:pt idx="34">
                  <c:v>0.25119000000000002</c:v>
                </c:pt>
                <c:pt idx="35">
                  <c:v>0.31623000000000001</c:v>
                </c:pt>
                <c:pt idx="36">
                  <c:v>0.39811000000000002</c:v>
                </c:pt>
                <c:pt idx="37">
                  <c:v>0.50119000000000002</c:v>
                </c:pt>
                <c:pt idx="38">
                  <c:v>0.63095999999999997</c:v>
                </c:pt>
                <c:pt idx="39">
                  <c:v>0.79432999999999998</c:v>
                </c:pt>
                <c:pt idx="40">
                  <c:v>1</c:v>
                </c:pt>
                <c:pt idx="41">
                  <c:v>1.2589300000000001</c:v>
                </c:pt>
                <c:pt idx="42">
                  <c:v>1.5848899999999999</c:v>
                </c:pt>
                <c:pt idx="43">
                  <c:v>1.99526</c:v>
                </c:pt>
                <c:pt idx="44">
                  <c:v>2.5118900000000002</c:v>
                </c:pt>
                <c:pt idx="45">
                  <c:v>3.16228</c:v>
                </c:pt>
                <c:pt idx="46">
                  <c:v>3.9810699999999999</c:v>
                </c:pt>
                <c:pt idx="47">
                  <c:v>5.01187</c:v>
                </c:pt>
                <c:pt idx="48">
                  <c:v>6.3095699999999999</c:v>
                </c:pt>
                <c:pt idx="49">
                  <c:v>7.9432799999999997</c:v>
                </c:pt>
                <c:pt idx="50">
                  <c:v>10</c:v>
                </c:pt>
              </c:numCache>
            </c:numRef>
          </c:xVal>
          <c:yVal>
            <c:numRef>
              <c:f>Sheet1!$O$3:$O$53</c:f>
              <c:numCache>
                <c:formatCode>General</c:formatCode>
                <c:ptCount val="51"/>
                <c:pt idx="0">
                  <c:v>9.7294400000000003E-2</c:v>
                </c:pt>
                <c:pt idx="1">
                  <c:v>9.7294400000000003E-2</c:v>
                </c:pt>
                <c:pt idx="2">
                  <c:v>9.7294400000000003E-2</c:v>
                </c:pt>
                <c:pt idx="3">
                  <c:v>9.7294400000000003E-2</c:v>
                </c:pt>
                <c:pt idx="4">
                  <c:v>9.7294400000000003E-2</c:v>
                </c:pt>
                <c:pt idx="5">
                  <c:v>9.7294400000000003E-2</c:v>
                </c:pt>
                <c:pt idx="6">
                  <c:v>9.7294400000000003E-2</c:v>
                </c:pt>
                <c:pt idx="7">
                  <c:v>9.7294400000000003E-2</c:v>
                </c:pt>
                <c:pt idx="8">
                  <c:v>9.7294400000000003E-2</c:v>
                </c:pt>
                <c:pt idx="9">
                  <c:v>9.7294400000000003E-2</c:v>
                </c:pt>
                <c:pt idx="10">
                  <c:v>9.7294400000000003E-2</c:v>
                </c:pt>
                <c:pt idx="11">
                  <c:v>9.7294400000000003E-2</c:v>
                </c:pt>
                <c:pt idx="12">
                  <c:v>9.7292799999999999E-2</c:v>
                </c:pt>
                <c:pt idx="13">
                  <c:v>9.7262500000000002E-2</c:v>
                </c:pt>
                <c:pt idx="14">
                  <c:v>9.7227099999999997E-2</c:v>
                </c:pt>
                <c:pt idx="15">
                  <c:v>9.7015100000000007E-2</c:v>
                </c:pt>
                <c:pt idx="16">
                  <c:v>9.6686900000000006E-2</c:v>
                </c:pt>
                <c:pt idx="17">
                  <c:v>9.5858200000000005E-2</c:v>
                </c:pt>
                <c:pt idx="18">
                  <c:v>9.4471299999999994E-2</c:v>
                </c:pt>
                <c:pt idx="19">
                  <c:v>9.2341699999999999E-2</c:v>
                </c:pt>
                <c:pt idx="20">
                  <c:v>8.8712299999999994E-2</c:v>
                </c:pt>
                <c:pt idx="21">
                  <c:v>8.3975300000000003E-2</c:v>
                </c:pt>
                <c:pt idx="22">
                  <c:v>7.7965000000000007E-2</c:v>
                </c:pt>
                <c:pt idx="23">
                  <c:v>7.0741700000000005E-2</c:v>
                </c:pt>
                <c:pt idx="24">
                  <c:v>6.3603900000000005E-2</c:v>
                </c:pt>
                <c:pt idx="25">
                  <c:v>5.5613700000000002E-2</c:v>
                </c:pt>
                <c:pt idx="26">
                  <c:v>4.7189500000000002E-2</c:v>
                </c:pt>
                <c:pt idx="27">
                  <c:v>3.8854100000000003E-2</c:v>
                </c:pt>
                <c:pt idx="28">
                  <c:v>3.07739E-2</c:v>
                </c:pt>
                <c:pt idx="29">
                  <c:v>2.35882E-2</c:v>
                </c:pt>
                <c:pt idx="30">
                  <c:v>1.7185800000000001E-2</c:v>
                </c:pt>
                <c:pt idx="31">
                  <c:v>1.1984099999999999E-2</c:v>
                </c:pt>
                <c:pt idx="32">
                  <c:v>7.5619099999999998E-3</c:v>
                </c:pt>
                <c:pt idx="33">
                  <c:v>4.29635E-3</c:v>
                </c:pt>
                <c:pt idx="34">
                  <c:v>2.2550000000000001E-3</c:v>
                </c:pt>
                <c:pt idx="35">
                  <c:v>1.1234400000000001E-3</c:v>
                </c:pt>
                <c:pt idx="36">
                  <c:v>5.5644799999999997E-4</c:v>
                </c:pt>
                <c:pt idx="37">
                  <c:v>2.6363800000000001E-4</c:v>
                </c:pt>
                <c:pt idx="38">
                  <c:v>1.12583E-4</c:v>
                </c:pt>
                <c:pt idx="39">
                  <c:v>4.8813500000000003E-5</c:v>
                </c:pt>
                <c:pt idx="40">
                  <c:v>1.6807899999999999E-5</c:v>
                </c:pt>
                <c:pt idx="41">
                  <c:v>6.6621899999999997E-6</c:v>
                </c:pt>
                <c:pt idx="42">
                  <c:v>1.1514399999999999E-6</c:v>
                </c:pt>
                <c:pt idx="43">
                  <c:v>3.4865500000000002E-7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F4E-406D-B681-5DC322DC4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641480"/>
        <c:axId val="351641808"/>
      </c:scatterChart>
      <c:valAx>
        <c:axId val="351641480"/>
        <c:scaling>
          <c:orientation val="minMax"/>
          <c:max val="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641808"/>
        <c:crossesAt val="1.0000000000000004E-6"/>
        <c:crossBetween val="midCat"/>
      </c:valAx>
      <c:valAx>
        <c:axId val="351641808"/>
        <c:scaling>
          <c:logBase val="10"/>
          <c:orientation val="minMax"/>
          <c:min val="1.0000000000000004E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641480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11/18/2020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11/18/2020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8" y="246751"/>
            <a:ext cx="1576836" cy="804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61516" y="2560321"/>
            <a:ext cx="11707369" cy="1920241"/>
          </a:xfrm>
        </p:spPr>
        <p:txBody>
          <a:bodyPr>
            <a:normAutofit/>
          </a:bodyPr>
          <a:lstStyle>
            <a:lvl1pPr algn="ctr">
              <a:lnSpc>
                <a:spcPts val="6601"/>
              </a:lnSpc>
              <a:defRPr sz="5300" b="1" i="0" cap="none" baseline="0">
                <a:solidFill>
                  <a:srgbClr val="9D171E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2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461517" y="4846320"/>
            <a:ext cx="11707368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9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0" name="Footer Placeholder 19"/>
          <p:cNvSpPr>
            <a:spLocks noGrp="1"/>
          </p:cNvSpPr>
          <p:nvPr userDrawn="1">
            <p:ph type="ftr" sz="quarter" idx="11"/>
          </p:nvPr>
        </p:nvSpPr>
        <p:spPr>
          <a:xfrm>
            <a:off x="9053012" y="7774490"/>
            <a:ext cx="4939046" cy="4381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Southern California Earthquake Center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940725" y="9236805"/>
            <a:ext cx="221735" cy="509678"/>
          </a:xfrm>
          <a:prstGeom prst="rect">
            <a:avLst/>
          </a:prstGeom>
          <a:noFill/>
        </p:spPr>
        <p:txBody>
          <a:bodyPr wrap="none" lIns="109746" tIns="54873" rIns="109746" bIns="54873" rtlCol="0">
            <a:spAutoFit/>
          </a:bodyPr>
          <a:lstStyle/>
          <a:p>
            <a:pPr>
              <a:lnSpc>
                <a:spcPct val="90000"/>
              </a:lnSpc>
            </a:pPr>
            <a:endParaRPr lang="en-US" sz="29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9" y="1188720"/>
            <a:ext cx="13902505" cy="64922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11/18/2020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950" y="1188720"/>
            <a:ext cx="6768324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 baseline="0"/>
            </a:lvl7pPr>
            <a:lvl8pPr>
              <a:defRPr sz="1900" baseline="0"/>
            </a:lvl8pPr>
            <a:lvl9pPr>
              <a:defRPr sz="1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6932" y="1188720"/>
            <a:ext cx="6749522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2669-E835-224C-A4FB-E230BDF9E72D}" type="datetime1">
              <a:rPr lang="en-US" smtClean="0"/>
              <a:t>11/18/2020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3949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949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6422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6422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FF26-A8E4-414A-8E66-6412DFAC93C0}" type="datetime1">
              <a:rPr lang="en-US" smtClean="0"/>
              <a:t>11/18/2020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F229-4F64-DF42-8714-B47E434B5860}" type="datetime1">
              <a:rPr lang="en-US" smtClean="0"/>
              <a:t>11/18/2020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0F0A-C9FE-4240-9713-B9651F67AA84}" type="datetime1">
              <a:rPr lang="en-US" smtClean="0"/>
              <a:t>11/18/2020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84" y="2500860"/>
            <a:ext cx="10734194" cy="1967789"/>
          </a:xfrm>
          <a:prstGeom prst="rect">
            <a:avLst/>
          </a:prstGeom>
        </p:spPr>
      </p:pic>
      <p:sp>
        <p:nvSpPr>
          <p:cNvPr id="2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9235940" y="7735825"/>
            <a:ext cx="4939046" cy="438150"/>
          </a:xfrm>
        </p:spPr>
        <p:txBody>
          <a:bodyPr/>
          <a:lstStyle>
            <a:lvl1pPr>
              <a:defRPr sz="2200" b="1" i="1"/>
            </a:lvl1pPr>
          </a:lstStyle>
          <a:p>
            <a:r>
              <a:rPr lang="en-US" dirty="0" err="1"/>
              <a:t>www.SCEC.org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949" y="329566"/>
            <a:ext cx="13902505" cy="767714"/>
          </a:xfrm>
          <a:prstGeom prst="rect">
            <a:avLst/>
          </a:prstGeom>
        </p:spPr>
        <p:txBody>
          <a:bodyPr vert="horz" lIns="109746" tIns="54873" rIns="109746" bIns="5487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949" y="1188720"/>
            <a:ext cx="13902505" cy="64922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6" y="7945169"/>
            <a:ext cx="167594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l">
              <a:defRPr sz="170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8D8011A-9C5E-E94F-9F56-DB8DA800CF19}" type="datetime1">
              <a:rPr lang="en-US" smtClean="0"/>
              <a:pPr/>
              <a:t>11/18/2020</a:t>
            </a:fld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77421" y="7945169"/>
            <a:ext cx="137195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r">
              <a:defRPr sz="1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845678" y="7834678"/>
            <a:ext cx="4939046" cy="438150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ctr">
              <a:defRPr sz="1700" b="1" i="1">
                <a:solidFill>
                  <a:srgbClr val="FFFFFF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Southern California Earthquake Center</a:t>
            </a:r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0" r:id="rId7"/>
  </p:sldLayoutIdLst>
  <p:hf hdr="0"/>
  <p:txStyles>
    <p:titleStyle>
      <a:lvl1pPr algn="ctr" defTabSz="1097463" rtl="0" eaLnBrk="1" latinLnBrk="0" hangingPunct="1">
        <a:lnSpc>
          <a:spcPct val="90000"/>
        </a:lnSpc>
        <a:spcBef>
          <a:spcPct val="0"/>
        </a:spcBef>
        <a:buNone/>
        <a:defRPr sz="5300" b="1" i="1" kern="1200" cap="none" baseline="0">
          <a:solidFill>
            <a:srgbClr val="9D171E"/>
          </a:solidFill>
          <a:latin typeface="Times" charset="0"/>
          <a:ea typeface="Times" charset="0"/>
          <a:cs typeface="Times" charset="0"/>
        </a:defRPr>
      </a:lvl1pPr>
    </p:titleStyle>
    <p:bodyStyle>
      <a:lvl1pPr marL="280082" indent="-270555" algn="l" defTabSz="1097463" rtl="0" eaLnBrk="1" latinLnBrk="0" hangingPunct="1">
        <a:lnSpc>
          <a:spcPct val="100000"/>
        </a:lnSpc>
        <a:spcBef>
          <a:spcPts val="2160"/>
        </a:spcBef>
        <a:buClr>
          <a:schemeClr val="tx1"/>
        </a:buClr>
        <a:buSzPct val="90000"/>
        <a:buFont typeface="Arial" pitchFamily="34" charset="0"/>
        <a:buChar char="•"/>
        <a:tabLst/>
        <a:defRPr sz="3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1pPr>
      <a:lvl2pPr marL="483951" indent="-203870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charset="0"/>
        <a:buChar char="•"/>
        <a:tabLst/>
        <a:defRPr sz="29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2pPr>
      <a:lvl3pPr marL="825003" indent="-22292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3pPr>
      <a:lvl4pPr marL="1105084" indent="-228638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4pPr>
      <a:lvl5pPr marL="1377545" indent="-22673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5pPr>
      <a:lvl6pPr marL="1701067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75433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99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524165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358" y="2362200"/>
            <a:ext cx="12483085" cy="1920241"/>
          </a:xfrm>
        </p:spPr>
        <p:txBody>
          <a:bodyPr>
            <a:normAutofit/>
          </a:bodyPr>
          <a:lstStyle/>
          <a:p>
            <a:r>
              <a:rPr lang="en-US" dirty="0"/>
              <a:t>S068-05: Enhancing </a:t>
            </a:r>
            <a:r>
              <a:rPr lang="en-US" dirty="0" err="1"/>
              <a:t>CyberShake</a:t>
            </a:r>
            <a:r>
              <a:rPr lang="en-US" dirty="0"/>
              <a:t> Simulations for Engineering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658" y="4876800"/>
            <a:ext cx="12254484" cy="1325880"/>
          </a:xfrm>
        </p:spPr>
        <p:txBody>
          <a:bodyPr>
            <a:normAutofit/>
          </a:bodyPr>
          <a:lstStyle/>
          <a:p>
            <a:r>
              <a:rPr lang="en-US" dirty="0"/>
              <a:t>Scott Callaghan, Philip J. </a:t>
            </a:r>
            <a:r>
              <a:rPr lang="en-US" dirty="0" err="1"/>
              <a:t>Maechling</a:t>
            </a:r>
            <a:r>
              <a:rPr lang="en-US" dirty="0"/>
              <a:t>, Christine A. Goulet, Kevin R. Milner,</a:t>
            </a:r>
            <a:br>
              <a:rPr lang="en-US" dirty="0"/>
            </a:br>
            <a:r>
              <a:rPr lang="en-US" dirty="0"/>
              <a:t>Robert W. Graves, Kim B. Olsen, Fabio Silva, and Yehuda Ben-Zion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" y="7086600"/>
            <a:ext cx="11707368" cy="60960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0" indent="0" algn="ctr" defTabSz="109746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2900" kern="12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None/>
              <a:tabLst/>
              <a:defRPr sz="2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097463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46194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94926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743657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2389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1120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852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2020 AGU Fall Meeting</a:t>
            </a:r>
          </a:p>
        </p:txBody>
      </p:sp>
    </p:spTree>
    <p:extLst>
      <p:ext uri="{BB962C8B-B14F-4D97-AF65-F5344CB8AC3E}">
        <p14:creationId xmlns:p14="http://schemas.microsoft.com/office/powerpoint/2010/main" val="191683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Thanks!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C048E5-7251-4C0F-BC4B-B6B113B64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0" y="5450002"/>
            <a:ext cx="5715000" cy="9620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9</a:t>
            </a:fld>
            <a:endParaRPr lang="uk-UA" dirty="0"/>
          </a:p>
        </p:txBody>
      </p:sp>
      <p:pic>
        <p:nvPicPr>
          <p:cNvPr id="8" name="Picture 7" descr="bigus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9" y="1508817"/>
            <a:ext cx="2292123" cy="8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5115" y="1425258"/>
            <a:ext cx="3158885" cy="8818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Picture 9" descr="isi_logo_red_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6445" y="5410200"/>
            <a:ext cx="1953997" cy="124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10877290" y="5469589"/>
            <a:ext cx="3389164" cy="1085128"/>
            <a:chOff x="-914400" y="852134"/>
            <a:chExt cx="6515100" cy="2085976"/>
          </a:xfrm>
        </p:grpSpPr>
        <p:sp>
          <p:nvSpPr>
            <p:cNvPr id="19" name="Rectangle 18"/>
            <p:cNvSpPr/>
            <p:nvPr/>
          </p:nvSpPr>
          <p:spPr bwMode="auto">
            <a:xfrm>
              <a:off x="-914400" y="852134"/>
              <a:ext cx="6172200" cy="1774030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0" name="Picture 2" descr="https://pegasus.isi.edu/wordpress/wp-content/uploads/2015/10/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0" y="852134"/>
              <a:ext cx="6362700" cy="2085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554" y="3120436"/>
            <a:ext cx="2770846" cy="148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 descr="incite-1-220x9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780" y="3489186"/>
            <a:ext cx="1651001" cy="705427"/>
          </a:xfrm>
          <a:prstGeom prst="rect">
            <a:avLst/>
          </a:prstGeom>
        </p:spPr>
      </p:pic>
      <p:pic>
        <p:nvPicPr>
          <p:cNvPr id="23" name="Picture 22" descr="doe-logo-1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44" y="3489186"/>
            <a:ext cx="3637743" cy="9145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CDEACE-CEBD-4B8D-9FEC-7F1E65E9E8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021357"/>
            <a:ext cx="6856863" cy="84119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0228842-C24A-48CB-87B2-45BB25CFC5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933824" y="1279442"/>
            <a:ext cx="123825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0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CyberShake</a:t>
            </a:r>
            <a:r>
              <a:rPr lang="en-US" dirty="0"/>
              <a:t>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9" y="1280160"/>
            <a:ext cx="8865297" cy="64922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Southern California Earthquake Center’s 3D physics-based probabilistic seismic hazard analysis (PSHA) platform</a:t>
            </a:r>
          </a:p>
          <a:p>
            <a:r>
              <a:rPr lang="en-US" dirty="0"/>
              <a:t>UCERF2 ERF (M≥6.5, ≤200 km) with Graves &amp; </a:t>
            </a:r>
            <a:r>
              <a:rPr lang="en-US" dirty="0" err="1"/>
              <a:t>Pitarka</a:t>
            </a:r>
            <a:r>
              <a:rPr lang="en-US" dirty="0"/>
              <a:t> rupture generator</a:t>
            </a:r>
          </a:p>
          <a:p>
            <a:pPr lvl="1"/>
            <a:r>
              <a:rPr lang="en-US" dirty="0"/>
              <a:t>~500,000 events per site</a:t>
            </a:r>
          </a:p>
          <a:p>
            <a:r>
              <a:rPr lang="en-US" dirty="0"/>
              <a:t>Reciprocity-based approach to simulate seismograms</a:t>
            </a:r>
          </a:p>
          <a:p>
            <a:r>
              <a:rPr lang="en-US" dirty="0"/>
              <a:t>Intensity measures derived from seismograms</a:t>
            </a:r>
          </a:p>
          <a:p>
            <a:r>
              <a:rPr lang="en-US" dirty="0"/>
              <a:t>Hazard results from individual sites interpolated with GMPE </a:t>
            </a:r>
            <a:r>
              <a:rPr lang="en-US" dirty="0" err="1"/>
              <a:t>basemap</a:t>
            </a:r>
            <a:endParaRPr lang="en-US" dirty="0"/>
          </a:p>
          <a:p>
            <a:r>
              <a:rPr lang="en-US" dirty="0"/>
              <a:t>Deterministic simulations to 1 Hz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</a:t>
            </a:fld>
            <a:endParaRPr lang="uk-UA" dirty="0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0C86C275-0AB5-4D58-892E-95B49F16C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068198"/>
            <a:ext cx="5858354" cy="706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1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C125-BED0-4530-80B3-984E677F1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Updated Rupture 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FE3F5-D84F-4AF1-92EF-88987CC98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73" y="1225909"/>
            <a:ext cx="6913674" cy="6312253"/>
          </a:xfrm>
        </p:spPr>
        <p:txBody>
          <a:bodyPr>
            <a:normAutofit/>
          </a:bodyPr>
          <a:lstStyle/>
          <a:p>
            <a:r>
              <a:rPr lang="en-US" dirty="0"/>
              <a:t>Since 2015, </a:t>
            </a:r>
            <a:r>
              <a:rPr lang="en-US" dirty="0" err="1"/>
              <a:t>CyberShake</a:t>
            </a:r>
            <a:r>
              <a:rPr lang="en-US" dirty="0"/>
              <a:t> has used Graves &amp; </a:t>
            </a:r>
            <a:r>
              <a:rPr lang="en-US" dirty="0" err="1"/>
              <a:t>Pitarka</a:t>
            </a:r>
            <a:r>
              <a:rPr lang="en-US" dirty="0"/>
              <a:t> (2014)</a:t>
            </a:r>
          </a:p>
          <a:p>
            <a:r>
              <a:rPr lang="en-US" dirty="0"/>
              <a:t>Update to 2019 version</a:t>
            </a:r>
          </a:p>
          <a:p>
            <a:pPr lvl="1"/>
            <a:r>
              <a:rPr lang="en-US" dirty="0"/>
              <a:t>Same version used in SCEC Broadband Platform v19.4.0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905CE-798D-4305-9C67-605BA9493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11/18/2020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D951F-7C92-4456-A77E-25C753AF3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1BA63-2767-421E-AE9B-FFFE7ECD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</a:t>
            </a:fld>
            <a:endParaRPr lang="uk-UA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47CF32-040E-42A6-9A88-688D1527FC72}"/>
              </a:ext>
            </a:extLst>
          </p:cNvPr>
          <p:cNvGrpSpPr/>
          <p:nvPr/>
        </p:nvGrpSpPr>
        <p:grpSpPr>
          <a:xfrm>
            <a:off x="7686159" y="1216926"/>
            <a:ext cx="2372269" cy="3340438"/>
            <a:chOff x="685800" y="1357211"/>
            <a:chExt cx="2372269" cy="334043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CF4EC27-8E3F-4B5F-8CB8-A12F3ACA4B88}"/>
                </a:ext>
              </a:extLst>
            </p:cNvPr>
            <p:cNvGrpSpPr/>
            <p:nvPr/>
          </p:nvGrpSpPr>
          <p:grpSpPr>
            <a:xfrm>
              <a:off x="685800" y="1362781"/>
              <a:ext cx="2334709" cy="3334868"/>
              <a:chOff x="0" y="2967470"/>
              <a:chExt cx="1945590" cy="2779051"/>
            </a:xfrm>
          </p:grpSpPr>
          <p:pic>
            <p:nvPicPr>
              <p:cNvPr id="8" name="Picture 2" descr="04-UCERF-FaultProbs.png">
                <a:extLst>
                  <a:ext uri="{FF2B5EF4-FFF2-40B4-BE49-F238E27FC236}">
                    <a16:creationId xmlns:a16="http://schemas.microsoft.com/office/drawing/2014/main" id="{C3A7B9B6-C8AD-46BA-9016-BEDB08EFD5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038933"/>
                <a:ext cx="1828800" cy="2092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95A008A-1ED2-4689-9F0D-DD6596E074C9}"/>
                  </a:ext>
                </a:extLst>
              </p:cNvPr>
              <p:cNvSpPr/>
              <p:nvPr/>
            </p:nvSpPr>
            <p:spPr bwMode="auto">
              <a:xfrm>
                <a:off x="1183590" y="2967470"/>
                <a:ext cx="762000" cy="99493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95574" eaLnBrk="0" hangingPunct="0">
                  <a:spcBef>
                    <a:spcPct val="50000"/>
                  </a:spcBef>
                </a:pPr>
                <a:endParaRPr lang="en-US" sz="1600">
                  <a:solidFill>
                    <a:schemeClr val="bg1"/>
                  </a:solidFill>
                  <a:latin typeface="Arial" pitchFamily="-65" charset="0"/>
                </a:endParaRPr>
              </a:p>
            </p:txBody>
          </p:sp>
          <p:sp>
            <p:nvSpPr>
              <p:cNvPr id="10" name="Text Box 21">
                <a:extLst>
                  <a:ext uri="{FF2B5EF4-FFF2-40B4-BE49-F238E27FC236}">
                    <a16:creationId xmlns:a16="http://schemas.microsoft.com/office/drawing/2014/main" id="{732A3B63-09BF-4841-81C5-39A337F61E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130969"/>
                <a:ext cx="1640790" cy="615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70000"/>
                  </a:spcBef>
                  <a:defRPr/>
                </a:pPr>
                <a:r>
                  <a:rPr lang="en-US" sz="1400" b="1" dirty="0"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Uniform California Earthquake Rupture Forecast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92AD46-65C3-4EBD-A249-C9AA71B152B4}"/>
                </a:ext>
              </a:extLst>
            </p:cNvPr>
            <p:cNvSpPr/>
            <p:nvPr/>
          </p:nvSpPr>
          <p:spPr>
            <a:xfrm>
              <a:off x="2116178" y="1357211"/>
              <a:ext cx="941891" cy="119391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23C7BE-BC42-40F5-B21A-C682F792B525}"/>
                </a:ext>
              </a:extLst>
            </p:cNvPr>
            <p:cNvSpPr/>
            <p:nvPr/>
          </p:nvSpPr>
          <p:spPr>
            <a:xfrm>
              <a:off x="1948433" y="1524000"/>
              <a:ext cx="413767" cy="304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B929EE-C60F-496B-B402-A7C05269463F}"/>
              </a:ext>
            </a:extLst>
          </p:cNvPr>
          <p:cNvCxnSpPr>
            <a:cxnSpLocks/>
          </p:cNvCxnSpPr>
          <p:nvPr/>
        </p:nvCxnSpPr>
        <p:spPr>
          <a:xfrm>
            <a:off x="9525028" y="2563476"/>
            <a:ext cx="2743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62D9BCF-7ECB-47E1-AC0F-50FEC7D37B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7" t="8334" r="40355" b="33332"/>
          <a:stretch/>
        </p:blipFill>
        <p:spPr>
          <a:xfrm>
            <a:off x="12420628" y="1383716"/>
            <a:ext cx="1371546" cy="24116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224665B-CA2D-4842-91B6-5F5D3ED84583}"/>
              </a:ext>
            </a:extLst>
          </p:cNvPr>
          <p:cNvSpPr txBox="1"/>
          <p:nvPr/>
        </p:nvSpPr>
        <p:spPr>
          <a:xfrm>
            <a:off x="9525028" y="2042764"/>
            <a:ext cx="2743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Rupture Generator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2DD2BB-08E9-487D-BFB1-52C42662BC29}"/>
              </a:ext>
            </a:extLst>
          </p:cNvPr>
          <p:cNvSpPr txBox="1"/>
          <p:nvPr/>
        </p:nvSpPr>
        <p:spPr>
          <a:xfrm>
            <a:off x="11734801" y="3795364"/>
            <a:ext cx="274319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9 – 822 variations per rupture</a:t>
            </a: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37AF56C-8BC1-4440-A067-D04A10BFAF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1" t="53986" b="3871"/>
          <a:stretch/>
        </p:blipFill>
        <p:spPr>
          <a:xfrm>
            <a:off x="1569590" y="6181131"/>
            <a:ext cx="8973203" cy="1690811"/>
          </a:xfrm>
          <a:prstGeom prst="rect">
            <a:avLst/>
          </a:prstGeom>
        </p:spPr>
      </p:pic>
      <p:pic>
        <p:nvPicPr>
          <p:cNvPr id="26" name="Picture 2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0BDEA3F-A9C0-41FE-A3CB-F5EE5DDAD2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13347" r="-193" b="67403"/>
          <a:stretch/>
        </p:blipFill>
        <p:spPr>
          <a:xfrm>
            <a:off x="1571911" y="5282455"/>
            <a:ext cx="8970881" cy="77004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3B4F601-C635-4020-A4D7-2C6303859C67}"/>
              </a:ext>
            </a:extLst>
          </p:cNvPr>
          <p:cNvSpPr txBox="1"/>
          <p:nvPr/>
        </p:nvSpPr>
        <p:spPr>
          <a:xfrm>
            <a:off x="152400" y="6248400"/>
            <a:ext cx="1524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GP 2014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CB505B-F73A-4F7D-8432-B6D2979F5D90}"/>
              </a:ext>
            </a:extLst>
          </p:cNvPr>
          <p:cNvSpPr txBox="1"/>
          <p:nvPr/>
        </p:nvSpPr>
        <p:spPr>
          <a:xfrm>
            <a:off x="152400" y="5366468"/>
            <a:ext cx="1524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GP 2019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CF43F9-CE46-4757-9B8C-F75A28030414}"/>
              </a:ext>
            </a:extLst>
          </p:cNvPr>
          <p:cNvSpPr txBox="1"/>
          <p:nvPr/>
        </p:nvSpPr>
        <p:spPr>
          <a:xfrm>
            <a:off x="3224029" y="4800610"/>
            <a:ext cx="4495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Southern San Andreas, M7.85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F0F607F-51FE-40FC-BC05-E83642241495}"/>
              </a:ext>
            </a:extLst>
          </p:cNvPr>
          <p:cNvSpPr txBox="1">
            <a:spLocks/>
          </p:cNvSpPr>
          <p:nvPr/>
        </p:nvSpPr>
        <p:spPr>
          <a:xfrm>
            <a:off x="9655108" y="5175718"/>
            <a:ext cx="4848779" cy="2362440"/>
          </a:xfrm>
          <a:prstGeom prst="rect">
            <a:avLst/>
          </a:prstGeom>
        </p:spPr>
        <p:txBody>
          <a:bodyPr vert="horz" lIns="109746" tIns="54873" rIns="109746" bIns="54873" rtlCol="0">
            <a:normAutofit fontScale="92500"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GP 2019 updated implementation of slip, rupture speed, rise time</a:t>
            </a:r>
          </a:p>
          <a:p>
            <a:pPr lvl="1"/>
            <a:r>
              <a:rPr lang="en-US" dirty="0"/>
              <a:t>Reduces coherence</a:t>
            </a:r>
          </a:p>
        </p:txBody>
      </p:sp>
    </p:spTree>
    <p:extLst>
      <p:ext uri="{BB962C8B-B14F-4D97-AF65-F5344CB8AC3E}">
        <p14:creationId xmlns:p14="http://schemas.microsoft.com/office/powerpoint/2010/main" val="45693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5B22-CCE3-4F61-93FC-22562DE0F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of Rupture 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1FAB1-E973-4EA4-92F4-69A8AB43B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1369" y="1355366"/>
            <a:ext cx="5305566" cy="6340834"/>
          </a:xfrm>
        </p:spPr>
        <p:txBody>
          <a:bodyPr>
            <a:normAutofit/>
          </a:bodyPr>
          <a:lstStyle/>
          <a:p>
            <a:r>
              <a:rPr lang="en-US" dirty="0"/>
              <a:t>Reduced </a:t>
            </a:r>
            <a:r>
              <a:rPr lang="en-US" dirty="0" err="1"/>
              <a:t>hypocentral</a:t>
            </a:r>
            <a:r>
              <a:rPr lang="en-US" dirty="0"/>
              <a:t> spacing from 4.5 to 4 km</a:t>
            </a:r>
          </a:p>
          <a:p>
            <a:pPr lvl="1"/>
            <a:r>
              <a:rPr lang="en-US" dirty="0"/>
              <a:t>30% increase in number of rupture variations</a:t>
            </a:r>
          </a:p>
          <a:p>
            <a:pPr lvl="1"/>
            <a:r>
              <a:rPr lang="en-US" dirty="0"/>
              <a:t>Sampling effects lead to higher hazard at 2 sec</a:t>
            </a:r>
          </a:p>
          <a:p>
            <a:r>
              <a:rPr lang="en-US" dirty="0"/>
              <a:t>Reduced coherency results in lower hazard at 10 sec</a:t>
            </a:r>
          </a:p>
          <a:p>
            <a:pPr marL="9527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1C8A3-4848-4686-B60C-AD81C8B6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11/18/2020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AB25-B26F-471D-AD07-6ACB2945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970AA-5223-4BAD-B88A-997677BB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3</a:t>
            </a:fld>
            <a:endParaRPr lang="uk-UA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46064E2-7F7D-4396-BE0E-A9210876B4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432322"/>
              </p:ext>
            </p:extLst>
          </p:nvPr>
        </p:nvGraphicFramePr>
        <p:xfrm>
          <a:off x="153465" y="1524001"/>
          <a:ext cx="4342335" cy="32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95B5522-DE69-4C45-B924-9085C996D2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206314"/>
              </p:ext>
            </p:extLst>
          </p:nvPr>
        </p:nvGraphicFramePr>
        <p:xfrm>
          <a:off x="4648200" y="1524001"/>
          <a:ext cx="4342336" cy="32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ACFD185-B0A3-4A97-B10C-8C2C8BDDC620}"/>
              </a:ext>
            </a:extLst>
          </p:cNvPr>
          <p:cNvSpPr txBox="1"/>
          <p:nvPr/>
        </p:nvSpPr>
        <p:spPr>
          <a:xfrm>
            <a:off x="1447800" y="1143000"/>
            <a:ext cx="6324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Site USC: Black = GP 2019,  </a:t>
            </a:r>
            <a:r>
              <a:rPr lang="en-US" sz="2400" dirty="0">
                <a:solidFill>
                  <a:schemeClr val="accent2"/>
                </a:solidFill>
              </a:rPr>
              <a:t>Blue = GP 2014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9992433-998F-4816-A2FA-6E37402DC2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928266"/>
              </p:ext>
            </p:extLst>
          </p:nvPr>
        </p:nvGraphicFramePr>
        <p:xfrm>
          <a:off x="188907" y="4634279"/>
          <a:ext cx="4302919" cy="32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C68223C-BBC5-43B8-9BFA-5F77E7FE14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338040"/>
              </p:ext>
            </p:extLst>
          </p:nvPr>
        </p:nvGraphicFramePr>
        <p:xfrm>
          <a:off x="4644226" y="4604962"/>
          <a:ext cx="4342335" cy="3229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6047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2DE3F-4F4C-4D0B-BD7B-EAF70D0A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Broadband </a:t>
            </a:r>
            <a:r>
              <a:rPr lang="en-US" dirty="0" err="1"/>
              <a:t>CyberShake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EEEEC-29CE-44A5-AA2E-03524AF31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dirty="0" err="1"/>
              <a:t>CyberShake</a:t>
            </a:r>
            <a:r>
              <a:rPr lang="en-US" dirty="0"/>
              <a:t> deterministic simulations to 1 Hz</a:t>
            </a:r>
          </a:p>
          <a:p>
            <a:r>
              <a:rPr lang="en-US" dirty="0"/>
              <a:t>Higher frequencies are desirable for engineering applications</a:t>
            </a:r>
          </a:p>
          <a:p>
            <a:r>
              <a:rPr lang="en-US" dirty="0"/>
              <a:t>Computational cost scales as (</a:t>
            </a:r>
            <a:r>
              <a:rPr lang="en-US" i="1" dirty="0"/>
              <a:t>frequency</a:t>
            </a:r>
            <a:r>
              <a:rPr lang="en-US" dirty="0"/>
              <a:t>)</a:t>
            </a:r>
            <a:r>
              <a:rPr lang="en-US" baseline="30000" dirty="0"/>
              <a:t>4</a:t>
            </a:r>
            <a:endParaRPr lang="en-US" i="1" dirty="0"/>
          </a:p>
          <a:p>
            <a:r>
              <a:rPr lang="en-US" dirty="0"/>
              <a:t>Alternatively, perform stochastic high-frequency simulations and combine with deterministic low-frequency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13526-A24B-4492-BA9D-AAB4F5C2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11/18/2020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C6378-D052-48E7-9630-B09B69951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98226-4AE2-4F72-B60D-2F4652BE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4</a:t>
            </a:fld>
            <a:endParaRPr lang="uk-UA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7297AA-B9E1-4655-ADE8-60591C407C47}"/>
              </a:ext>
            </a:extLst>
          </p:cNvPr>
          <p:cNvGrpSpPr/>
          <p:nvPr/>
        </p:nvGrpSpPr>
        <p:grpSpPr>
          <a:xfrm>
            <a:off x="114298" y="4953001"/>
            <a:ext cx="5829302" cy="2590800"/>
            <a:chOff x="533399" y="5105400"/>
            <a:chExt cx="2743201" cy="1219200"/>
          </a:xfrm>
        </p:grpSpPr>
        <p:pic>
          <p:nvPicPr>
            <p:cNvPr id="8" name="Picture 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43D7841-59E7-4D40-9B62-B78B495DA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7" t="12031" r="47558" b="48943"/>
            <a:stretch/>
          </p:blipFill>
          <p:spPr>
            <a:xfrm>
              <a:off x="533399" y="5105400"/>
              <a:ext cx="2743201" cy="121920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42CD19-42DA-4DB8-B1C2-224C8704AE52}"/>
                </a:ext>
              </a:extLst>
            </p:cNvPr>
            <p:cNvCxnSpPr>
              <a:cxnSpLocks/>
            </p:cNvCxnSpPr>
            <p:nvPr/>
          </p:nvCxnSpPr>
          <p:spPr>
            <a:xfrm>
              <a:off x="3271577" y="5105400"/>
              <a:ext cx="4186" cy="109443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99A0D7-287F-41C7-81D5-12B19B58BE04}"/>
              </a:ext>
            </a:extLst>
          </p:cNvPr>
          <p:cNvGrpSpPr/>
          <p:nvPr/>
        </p:nvGrpSpPr>
        <p:grpSpPr>
          <a:xfrm>
            <a:off x="8410575" y="4876800"/>
            <a:ext cx="6067425" cy="2667000"/>
            <a:chOff x="10363200" y="4945431"/>
            <a:chExt cx="2426970" cy="1066800"/>
          </a:xfrm>
        </p:grpSpPr>
        <p:pic>
          <p:nvPicPr>
            <p:cNvPr id="11" name="Picture 1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C41170CC-17E9-449E-9A71-07C290FAC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1" t="11502" r="47339" b="49538"/>
            <a:stretch/>
          </p:blipFill>
          <p:spPr>
            <a:xfrm>
              <a:off x="10363200" y="4945431"/>
              <a:ext cx="2425390" cy="1066800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17A04E-9A54-48BE-B086-BE2B8BCFFD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86145" y="4959386"/>
              <a:ext cx="4025" cy="95716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6136BCA4-DAF5-41E2-AF16-706440A22262}"/>
              </a:ext>
            </a:extLst>
          </p:cNvPr>
          <p:cNvSpPr/>
          <p:nvPr/>
        </p:nvSpPr>
        <p:spPr>
          <a:xfrm>
            <a:off x="6324600" y="5791200"/>
            <a:ext cx="2133600" cy="7162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3215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266C9-EE07-4395-ADF3-A971A2BB7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24" y="315640"/>
            <a:ext cx="13902505" cy="767714"/>
          </a:xfrm>
        </p:spPr>
        <p:txBody>
          <a:bodyPr>
            <a:normAutofit fontScale="90000"/>
          </a:bodyPr>
          <a:lstStyle/>
          <a:p>
            <a:r>
              <a:rPr lang="en-US" dirty="0"/>
              <a:t>Broadband </a:t>
            </a:r>
            <a:r>
              <a:rPr lang="en-US" dirty="0" err="1"/>
              <a:t>CyberShake</a:t>
            </a:r>
            <a:r>
              <a:rPr lang="en-US" dirty="0"/>
              <a:t> Stages</a:t>
            </a:r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81D9626-F47B-40F2-B4A6-237D2060D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46" y="1100690"/>
            <a:ext cx="4858893" cy="242944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C48ED-5790-422F-8F99-21A13768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11/19/2020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1148F-CB60-4D59-ABB2-00F43D331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D0EE5-BAB7-4515-999B-F5BF9C32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5</a:t>
            </a:fld>
            <a:endParaRPr lang="uk-UA" dirty="0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BEC94C8-B779-4A78-9965-243877A682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0"/>
          <a:stretch/>
        </p:blipFill>
        <p:spPr>
          <a:xfrm>
            <a:off x="9906000" y="1066800"/>
            <a:ext cx="4591206" cy="2462314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68B88DD-E862-4267-B489-9E5E6EE7C7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r="6959"/>
          <a:stretch/>
        </p:blipFill>
        <p:spPr>
          <a:xfrm>
            <a:off x="2991535" y="4923121"/>
            <a:ext cx="4343400" cy="2544479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686F9B4-55D5-4E1D-8207-F88993D8AA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" r="6790"/>
          <a:stretch/>
        </p:blipFill>
        <p:spPr>
          <a:xfrm>
            <a:off x="9962994" y="4876800"/>
            <a:ext cx="4523630" cy="26495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2FB0BB-4336-4B0E-BD7F-03614675E6BE}"/>
              </a:ext>
            </a:extLst>
          </p:cNvPr>
          <p:cNvSpPr txBox="1"/>
          <p:nvPr/>
        </p:nvSpPr>
        <p:spPr>
          <a:xfrm>
            <a:off x="3675239" y="3412839"/>
            <a:ext cx="3124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Deterministic (≤1 Hz)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AFF068-2E6F-4435-9AB7-93D795CBE0FD}"/>
              </a:ext>
            </a:extLst>
          </p:cNvPr>
          <p:cNvSpPr txBox="1"/>
          <p:nvPr/>
        </p:nvSpPr>
        <p:spPr>
          <a:xfrm>
            <a:off x="10058400" y="3429000"/>
            <a:ext cx="475823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Deterministic + site response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C2B211-1367-4C00-89EA-655D938F2BC2}"/>
              </a:ext>
            </a:extLst>
          </p:cNvPr>
          <p:cNvSpPr txBox="1"/>
          <p:nvPr/>
        </p:nvSpPr>
        <p:spPr>
          <a:xfrm>
            <a:off x="3451494" y="7306677"/>
            <a:ext cx="340221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Stochastic (1-50 Hz)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3C4A7D8-6433-4052-834B-1FB718EAE932}"/>
              </a:ext>
            </a:extLst>
          </p:cNvPr>
          <p:cNvSpPr/>
          <p:nvPr/>
        </p:nvSpPr>
        <p:spPr>
          <a:xfrm>
            <a:off x="144693" y="1207272"/>
            <a:ext cx="2166140" cy="1217480"/>
          </a:xfrm>
          <a:prstGeom prst="ellipse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AC3FC7-7EB7-43CC-9B44-92CC4C334890}"/>
              </a:ext>
            </a:extLst>
          </p:cNvPr>
          <p:cNvSpPr txBox="1"/>
          <p:nvPr/>
        </p:nvSpPr>
        <p:spPr>
          <a:xfrm>
            <a:off x="267587" y="1455223"/>
            <a:ext cx="216614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Deterministic </a:t>
            </a:r>
            <a:r>
              <a:rPr lang="en-US" sz="2400" dirty="0" err="1"/>
              <a:t>CyberShake</a:t>
            </a:r>
            <a:endParaRPr lang="en-US" sz="24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527676-85CA-4D24-9AB5-C414E52FEB00}"/>
              </a:ext>
            </a:extLst>
          </p:cNvPr>
          <p:cNvCxnSpPr>
            <a:cxnSpLocks/>
          </p:cNvCxnSpPr>
          <p:nvPr/>
        </p:nvCxnSpPr>
        <p:spPr>
          <a:xfrm>
            <a:off x="2171947" y="2252376"/>
            <a:ext cx="9144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3FA35DA-0E4C-4342-9A5D-ACC73D644ED2}"/>
              </a:ext>
            </a:extLst>
          </p:cNvPr>
          <p:cNvCxnSpPr>
            <a:cxnSpLocks/>
          </p:cNvCxnSpPr>
          <p:nvPr/>
        </p:nvCxnSpPr>
        <p:spPr>
          <a:xfrm flipV="1">
            <a:off x="7162800" y="2286000"/>
            <a:ext cx="797752" cy="49784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B6D5A78-D5A0-47BC-A1C9-89C3142659C5}"/>
              </a:ext>
            </a:extLst>
          </p:cNvPr>
          <p:cNvSpPr/>
          <p:nvPr/>
        </p:nvSpPr>
        <p:spPr>
          <a:xfrm>
            <a:off x="7723305" y="1307036"/>
            <a:ext cx="2013514" cy="1126052"/>
          </a:xfrm>
          <a:prstGeom prst="ellipse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099632-F7D0-48A3-996A-1C731C7B600D}"/>
              </a:ext>
            </a:extLst>
          </p:cNvPr>
          <p:cNvSpPr txBox="1"/>
          <p:nvPr/>
        </p:nvSpPr>
        <p:spPr>
          <a:xfrm>
            <a:off x="7663659" y="1474278"/>
            <a:ext cx="216614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Site Response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409AA81-84F2-4E28-99E8-98A6D717C39A}"/>
              </a:ext>
            </a:extLst>
          </p:cNvPr>
          <p:cNvCxnSpPr>
            <a:cxnSpLocks/>
          </p:cNvCxnSpPr>
          <p:nvPr/>
        </p:nvCxnSpPr>
        <p:spPr>
          <a:xfrm>
            <a:off x="9556189" y="2286000"/>
            <a:ext cx="745224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C57F4A9F-CD19-4B39-BE48-738C1083EC5A}"/>
              </a:ext>
            </a:extLst>
          </p:cNvPr>
          <p:cNvSpPr/>
          <p:nvPr/>
        </p:nvSpPr>
        <p:spPr>
          <a:xfrm>
            <a:off x="204497" y="4855189"/>
            <a:ext cx="2166140" cy="1217480"/>
          </a:xfrm>
          <a:prstGeom prst="ellipse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DA1DDF-46DC-48ED-BDF0-DE399C16BFA9}"/>
              </a:ext>
            </a:extLst>
          </p:cNvPr>
          <p:cNvSpPr txBox="1"/>
          <p:nvPr/>
        </p:nvSpPr>
        <p:spPr>
          <a:xfrm>
            <a:off x="196059" y="5110270"/>
            <a:ext cx="216614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Stochastic Synthesis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336A21D-DDCC-4E22-AFAC-AA8405F21EC5}"/>
              </a:ext>
            </a:extLst>
          </p:cNvPr>
          <p:cNvCxnSpPr>
            <a:cxnSpLocks/>
          </p:cNvCxnSpPr>
          <p:nvPr/>
        </p:nvCxnSpPr>
        <p:spPr>
          <a:xfrm>
            <a:off x="2066500" y="5966226"/>
            <a:ext cx="9144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93DBA92-A60E-43BB-9AFB-344135AA045A}"/>
              </a:ext>
            </a:extLst>
          </p:cNvPr>
          <p:cNvSpPr/>
          <p:nvPr/>
        </p:nvSpPr>
        <p:spPr>
          <a:xfrm>
            <a:off x="7587460" y="3964120"/>
            <a:ext cx="2166140" cy="1217480"/>
          </a:xfrm>
          <a:prstGeom prst="ellipse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3B5A05-FF85-4CBE-B03D-E2048274B8BD}"/>
              </a:ext>
            </a:extLst>
          </p:cNvPr>
          <p:cNvSpPr txBox="1"/>
          <p:nvPr/>
        </p:nvSpPr>
        <p:spPr>
          <a:xfrm>
            <a:off x="7683744" y="4205430"/>
            <a:ext cx="198261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Resample and merge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1905D34-DDCE-41B9-B485-1F6961D5F377}"/>
              </a:ext>
            </a:extLst>
          </p:cNvPr>
          <p:cNvCxnSpPr>
            <a:cxnSpLocks/>
          </p:cNvCxnSpPr>
          <p:nvPr/>
        </p:nvCxnSpPr>
        <p:spPr>
          <a:xfrm flipH="1">
            <a:off x="9403789" y="3276122"/>
            <a:ext cx="883212" cy="73326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7A3009D-8CDA-4B04-862B-98B2D8ECB7D0}"/>
              </a:ext>
            </a:extLst>
          </p:cNvPr>
          <p:cNvCxnSpPr>
            <a:cxnSpLocks/>
          </p:cNvCxnSpPr>
          <p:nvPr/>
        </p:nvCxnSpPr>
        <p:spPr>
          <a:xfrm flipV="1">
            <a:off x="7239000" y="5172749"/>
            <a:ext cx="721689" cy="6946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5EAE74D-F7D0-4F59-8DBC-5438C9A84739}"/>
              </a:ext>
            </a:extLst>
          </p:cNvPr>
          <p:cNvCxnSpPr>
            <a:cxnSpLocks/>
          </p:cNvCxnSpPr>
          <p:nvPr/>
        </p:nvCxnSpPr>
        <p:spPr>
          <a:xfrm>
            <a:off x="9346653" y="5314039"/>
            <a:ext cx="629268" cy="62956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C082E9B-6027-4FA1-AD55-B9408083587D}"/>
              </a:ext>
            </a:extLst>
          </p:cNvPr>
          <p:cNvSpPr txBox="1"/>
          <p:nvPr/>
        </p:nvSpPr>
        <p:spPr>
          <a:xfrm>
            <a:off x="10875417" y="7384143"/>
            <a:ext cx="3124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Broadband (0-50 Hz)</a:t>
            </a:r>
          </a:p>
        </p:txBody>
      </p:sp>
    </p:spTree>
    <p:extLst>
      <p:ext uri="{BB962C8B-B14F-4D97-AF65-F5344CB8AC3E}">
        <p14:creationId xmlns:p14="http://schemas.microsoft.com/office/powerpoint/2010/main" val="40495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C49C-86DA-4DAC-BFBA-FB7AA4711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Integration with BBP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C45C8-27AE-43DE-BB4E-BED859C80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9770651" cy="66459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Stochastic codes already developed for SCEC Broadband Platform (BBP)</a:t>
            </a:r>
          </a:p>
          <a:p>
            <a:pPr lvl="1"/>
            <a:r>
              <a:rPr lang="en-US" dirty="0"/>
              <a:t>High-frequency stochastic synthesis</a:t>
            </a:r>
          </a:p>
          <a:p>
            <a:pPr lvl="1"/>
            <a:r>
              <a:rPr lang="en-US" dirty="0"/>
              <a:t>Site response</a:t>
            </a:r>
          </a:p>
          <a:p>
            <a:pPr lvl="1"/>
            <a:r>
              <a:rPr lang="en-US" dirty="0"/>
              <a:t>Resampling and merging</a:t>
            </a:r>
          </a:p>
          <a:p>
            <a:r>
              <a:rPr lang="en-US" dirty="0"/>
              <a:t>Refactored BBP codebase so </a:t>
            </a:r>
            <a:r>
              <a:rPr lang="en-US" dirty="0" err="1"/>
              <a:t>CyberShake</a:t>
            </a:r>
            <a:r>
              <a:rPr lang="en-US" dirty="0"/>
              <a:t> can call directly</a:t>
            </a:r>
          </a:p>
          <a:p>
            <a:pPr lvl="1"/>
            <a:r>
              <a:rPr lang="en-US" dirty="0"/>
              <a:t>Separated BBP codes into I/O and science kernel</a:t>
            </a:r>
          </a:p>
          <a:p>
            <a:r>
              <a:rPr lang="en-US" dirty="0"/>
              <a:t>Changes to BBP codebase will be picked up automatically by </a:t>
            </a:r>
            <a:r>
              <a:rPr lang="en-US" dirty="0" err="1"/>
              <a:t>CyberShake</a:t>
            </a:r>
            <a:endParaRPr lang="en-US" dirty="0"/>
          </a:p>
          <a:p>
            <a:pPr lvl="1"/>
            <a:r>
              <a:rPr lang="en-US" dirty="0"/>
              <a:t>Enhancement over previous </a:t>
            </a:r>
            <a:r>
              <a:rPr lang="en-US" dirty="0" err="1"/>
              <a:t>CyberShake</a:t>
            </a:r>
            <a:r>
              <a:rPr lang="en-US" dirty="0"/>
              <a:t> broadband efforts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091DA-1230-4B59-8E4E-97CF8CD33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11/19/2020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DE6AF-EF39-4A09-AE41-FFAE2D65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FF6CD-7A3A-4FC7-8F56-7DBC2242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6</a:t>
            </a:fld>
            <a:endParaRPr lang="uk-UA" dirty="0"/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92022CB2-380C-4CC6-9F84-9B2338A1E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295400"/>
            <a:ext cx="4572000" cy="594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8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25A5-6626-485E-B20B-0C4C73878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Broadband </a:t>
            </a:r>
            <a:r>
              <a:rPr lang="en-US" dirty="0" err="1"/>
              <a:t>CyberShake</a:t>
            </a:r>
            <a:r>
              <a:rPr lang="en-US" dirty="0"/>
              <a:t> Results</a:t>
            </a:r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89171C82-A17E-4586-8532-6C7D1A9AD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 b="12766"/>
          <a:stretch/>
        </p:blipFill>
        <p:spPr>
          <a:xfrm>
            <a:off x="363949" y="2568538"/>
            <a:ext cx="4480590" cy="309828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E5E76-0FA8-4BAD-9F20-B5C1708A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11/19/2020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13E35-9C30-4F15-9178-A84D8D13B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891D4-425A-4F0A-9BDB-3636F8E6C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7</a:t>
            </a:fld>
            <a:endParaRPr lang="uk-UA" dirty="0"/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7D1319A8-1F0A-4678-8E1C-88CFD7E0DA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 b="12766"/>
          <a:stretch/>
        </p:blipFill>
        <p:spPr>
          <a:xfrm>
            <a:off x="5029200" y="2568538"/>
            <a:ext cx="4480590" cy="3098280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DEB7BCF6-ADC4-4DDF-977E-6A86F0CBBA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" b="14241"/>
          <a:stretch/>
        </p:blipFill>
        <p:spPr>
          <a:xfrm>
            <a:off x="9785861" y="2568538"/>
            <a:ext cx="4480590" cy="304680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41D414B-1555-4B4D-937D-3B4FF562C178}"/>
              </a:ext>
            </a:extLst>
          </p:cNvPr>
          <p:cNvGrpSpPr/>
          <p:nvPr/>
        </p:nvGrpSpPr>
        <p:grpSpPr>
          <a:xfrm>
            <a:off x="4114800" y="6252652"/>
            <a:ext cx="9772978" cy="452948"/>
            <a:chOff x="4457700" y="6264302"/>
            <a:chExt cx="5715000" cy="264873"/>
          </a:xfrm>
        </p:grpSpPr>
        <p:pic>
          <p:nvPicPr>
            <p:cNvPr id="16" name="Picture 15" descr="Chart, line chart&#10;&#10;Description automatically generated">
              <a:extLst>
                <a:ext uri="{FF2B5EF4-FFF2-40B4-BE49-F238E27FC236}">
                  <a16:creationId xmlns:a16="http://schemas.microsoft.com/office/drawing/2014/main" id="{93354A69-8F1E-46A6-8157-69D3341A3A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96"/>
            <a:stretch/>
          </p:blipFill>
          <p:spPr>
            <a:xfrm>
              <a:off x="4457700" y="6281530"/>
              <a:ext cx="5715000" cy="214520"/>
            </a:xfrm>
            <a:prstGeom prst="rect">
              <a:avLst/>
            </a:prstGeom>
          </p:spPr>
        </p:pic>
        <p:pic>
          <p:nvPicPr>
            <p:cNvPr id="18" name="Picture 17" descr="Chart, line chart&#10;&#10;Description automatically generated">
              <a:extLst>
                <a:ext uri="{FF2B5EF4-FFF2-40B4-BE49-F238E27FC236}">
                  <a16:creationId xmlns:a16="http://schemas.microsoft.com/office/drawing/2014/main" id="{0C776469-9B5E-4892-8B2B-050EAA5C04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67" t="90800" b="3638"/>
            <a:stretch/>
          </p:blipFill>
          <p:spPr>
            <a:xfrm>
              <a:off x="7261198" y="6264302"/>
              <a:ext cx="1333500" cy="264873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3555C8-0755-4361-A917-7F6F8EFB29C3}"/>
              </a:ext>
            </a:extLst>
          </p:cNvPr>
          <p:cNvCxnSpPr/>
          <p:nvPr/>
        </p:nvCxnSpPr>
        <p:spPr>
          <a:xfrm>
            <a:off x="4953000" y="5975866"/>
            <a:ext cx="381000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1A577E7-90CC-44AD-8CB9-0F767B4B141D}"/>
              </a:ext>
            </a:extLst>
          </p:cNvPr>
          <p:cNvCxnSpPr/>
          <p:nvPr/>
        </p:nvCxnSpPr>
        <p:spPr>
          <a:xfrm>
            <a:off x="7459995" y="5975866"/>
            <a:ext cx="381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992959A-72EB-4EFE-B036-685DD5D656F8}"/>
              </a:ext>
            </a:extLst>
          </p:cNvPr>
          <p:cNvSpPr txBox="1"/>
          <p:nvPr/>
        </p:nvSpPr>
        <p:spPr>
          <a:xfrm>
            <a:off x="7848600" y="5763904"/>
            <a:ext cx="1905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Study 15.12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3BC898-1FD2-44A3-BFC5-81A69687DA66}"/>
              </a:ext>
            </a:extLst>
          </p:cNvPr>
          <p:cNvSpPr/>
          <p:nvPr/>
        </p:nvSpPr>
        <p:spPr>
          <a:xfrm>
            <a:off x="5334000" y="5763904"/>
            <a:ext cx="186301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2020 results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1BCF62-2716-4C0A-B61D-A2221A1E5C6A}"/>
              </a:ext>
            </a:extLst>
          </p:cNvPr>
          <p:cNvSpPr txBox="1"/>
          <p:nvPr/>
        </p:nvSpPr>
        <p:spPr>
          <a:xfrm>
            <a:off x="6324600" y="1293269"/>
            <a:ext cx="20193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Site USC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AAD8A3-589B-4D5D-9B1E-D955DCB20546}"/>
              </a:ext>
            </a:extLst>
          </p:cNvPr>
          <p:cNvSpPr txBox="1"/>
          <p:nvPr/>
        </p:nvSpPr>
        <p:spPr>
          <a:xfrm>
            <a:off x="1600200" y="2002443"/>
            <a:ext cx="259640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0.5 s RotD50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06F7D7-43AE-4D3B-97DA-D6352DEC7E40}"/>
              </a:ext>
            </a:extLst>
          </p:cNvPr>
          <p:cNvSpPr txBox="1"/>
          <p:nvPr/>
        </p:nvSpPr>
        <p:spPr>
          <a:xfrm>
            <a:off x="6036047" y="2002443"/>
            <a:ext cx="259640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0.2 s RotD50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2AFE5C-BFD8-4E9D-9D5A-1893ADEEB44E}"/>
              </a:ext>
            </a:extLst>
          </p:cNvPr>
          <p:cNvSpPr txBox="1"/>
          <p:nvPr/>
        </p:nvSpPr>
        <p:spPr>
          <a:xfrm>
            <a:off x="10727953" y="2002443"/>
            <a:ext cx="259640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0.1 s RotD50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87FEAB5-4A07-4BDC-B2C3-A25C75705C63}"/>
              </a:ext>
            </a:extLst>
          </p:cNvPr>
          <p:cNvSpPr txBox="1">
            <a:spLocks/>
          </p:cNvSpPr>
          <p:nvPr/>
        </p:nvSpPr>
        <p:spPr>
          <a:xfrm>
            <a:off x="363949" y="6758544"/>
            <a:ext cx="13656851" cy="922416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4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04CC-8DB9-4FB7-AAE7-DE38F383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0261-933D-4D53-9257-FC1A0270F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Validation exercise</a:t>
            </a:r>
          </a:p>
          <a:p>
            <a:pPr lvl="1"/>
            <a:r>
              <a:rPr lang="en-US" dirty="0"/>
              <a:t>Run 5 BBP validation events through </a:t>
            </a:r>
            <a:r>
              <a:rPr lang="en-US" dirty="0" err="1"/>
              <a:t>CyberShake</a:t>
            </a:r>
            <a:endParaRPr lang="en-US" dirty="0"/>
          </a:p>
          <a:p>
            <a:pPr lvl="2"/>
            <a:r>
              <a:rPr lang="en-US" dirty="0"/>
              <a:t>Chino Hills, Northridge, Landers, Whittier, North Palm Springs</a:t>
            </a:r>
          </a:p>
          <a:p>
            <a:pPr lvl="1"/>
            <a:r>
              <a:rPr lang="en-US" dirty="0"/>
              <a:t>First time historical events will be run in </a:t>
            </a:r>
            <a:r>
              <a:rPr lang="en-US" dirty="0" err="1"/>
              <a:t>CyberShake</a:t>
            </a:r>
            <a:endParaRPr lang="en-US" dirty="0"/>
          </a:p>
          <a:p>
            <a:r>
              <a:rPr lang="en-US" dirty="0"/>
              <a:t>New Southern California hazard map</a:t>
            </a:r>
          </a:p>
          <a:p>
            <a:pPr lvl="1"/>
            <a:r>
              <a:rPr lang="en-US" dirty="0"/>
              <a:t>Update Study 15.4 and 15.12 results</a:t>
            </a:r>
          </a:p>
          <a:p>
            <a:r>
              <a:rPr lang="en-US" dirty="0"/>
              <a:t>Workflow and technical updates to include broadband by default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975C-0D6B-4DD5-BD39-B6C91DE1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11/19/2020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60E28-26B1-43BF-AC33-84517904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B6C4D-4B9D-4699-8FDF-96F251E5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5975762"/>
      </p:ext>
    </p:extLst>
  </p:cSld>
  <p:clrMapOvr>
    <a:masterClrMapping/>
  </p:clrMapOvr>
</p:sld>
</file>

<file path=ppt/theme/theme1.xml><?xml version="1.0" encoding="utf-8"?>
<a:theme xmlns:a="http://schemas.openxmlformats.org/drawingml/2006/main" name="Continental North America 16x9">
  <a:themeElements>
    <a:clrScheme name="Custom 8">
      <a:dk1>
        <a:srgbClr val="000000"/>
      </a:dk1>
      <a:lt1>
        <a:srgbClr val="990000"/>
      </a:lt1>
      <a:dk2>
        <a:srgbClr val="DDDDBE"/>
      </a:dk2>
      <a:lt2>
        <a:srgbClr val="AAB9C3"/>
      </a:lt2>
      <a:accent1>
        <a:srgbClr val="561643"/>
      </a:accent1>
      <a:accent2>
        <a:srgbClr val="2076FF"/>
      </a:accent2>
      <a:accent3>
        <a:srgbClr val="8EA604"/>
      </a:accent3>
      <a:accent4>
        <a:srgbClr val="F4B841"/>
      </a:accent4>
      <a:accent5>
        <a:srgbClr val="D17422"/>
      </a:accent5>
      <a:accent6>
        <a:srgbClr val="F75C03"/>
      </a:accent6>
      <a:hlink>
        <a:srgbClr val="2075FF"/>
      </a:hlink>
      <a:folHlink>
        <a:srgbClr val="AAB9C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MapSeries-NorthAmerica_Tan" id="{8CFAC0C2-7596-8141-AC09-7B1BE1AF27ED}" vid="{D2FAE4A1-1E70-C04D-8AB3-03C38252D52D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1380830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template - appropriate for students, teachers, or businesses -  features a title slide with a map of the North American continent in a gray-on-gray color scheme. It's one of a related series of templates, each featuring a different continent.  This template is compatible with PowerPoint 2013 and later, and offers a variety of slide layouts including title slides, bulleted lists, photo with captions, a sample chart, and blank slide, all in a widescreen (16X9) format.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2011-12-19T18:35:00+00:00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TP102804878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725058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DA4BDDA-73A5-4604-9F26-B2277CE31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DA6411-895A-4DF5-A580-370C32B8C9B0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4873beb7-5857-4685-be1f-d57550cc96cc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486</Words>
  <Application>Microsoft Office PowerPoint</Application>
  <PresentationFormat>Custom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Times</vt:lpstr>
      <vt:lpstr>Continental North America 16x9</vt:lpstr>
      <vt:lpstr>S068-05: Enhancing CyberShake Simulations for Engineering Applications</vt:lpstr>
      <vt:lpstr>CyberShake Overview</vt:lpstr>
      <vt:lpstr>Updated Rupture Generator</vt:lpstr>
      <vt:lpstr>Impact of Rupture Generator</vt:lpstr>
      <vt:lpstr>Broadband CyberShake</vt:lpstr>
      <vt:lpstr>Broadband CyberShake Stages</vt:lpstr>
      <vt:lpstr>Integration with BBP</vt:lpstr>
      <vt:lpstr>Broadband CyberShake Results</vt:lpstr>
      <vt:lpstr>Future Work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2017-06-20T22:47:00Z</cp:lastPrinted>
  <dcterms:created xsi:type="dcterms:W3CDTF">2017-06-20T22:12:15Z</dcterms:created>
  <dcterms:modified xsi:type="dcterms:W3CDTF">2020-11-20T06:28:40Z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